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3" r:id="rId2"/>
    <p:sldMasterId id="2147483716" r:id="rId3"/>
    <p:sldMasterId id="2147483722" r:id="rId4"/>
    <p:sldMasterId id="2147483734" r:id="rId5"/>
    <p:sldMasterId id="2147483740" r:id="rId6"/>
  </p:sldMasterIdLst>
  <p:notesMasterIdLst>
    <p:notesMasterId r:id="rId56"/>
  </p:notesMasterIdLst>
  <p:sldIdLst>
    <p:sldId id="308" r:id="rId7"/>
    <p:sldId id="352" r:id="rId8"/>
    <p:sldId id="551" r:id="rId9"/>
    <p:sldId id="325" r:id="rId10"/>
    <p:sldId id="562" r:id="rId11"/>
    <p:sldId id="576" r:id="rId12"/>
    <p:sldId id="573" r:id="rId13"/>
    <p:sldId id="455" r:id="rId14"/>
    <p:sldId id="565" r:id="rId15"/>
    <p:sldId id="566" r:id="rId16"/>
    <p:sldId id="567" r:id="rId17"/>
    <p:sldId id="450" r:id="rId18"/>
    <p:sldId id="558" r:id="rId19"/>
    <p:sldId id="454" r:id="rId20"/>
    <p:sldId id="574" r:id="rId21"/>
    <p:sldId id="563" r:id="rId22"/>
    <p:sldId id="564" r:id="rId23"/>
    <p:sldId id="373" r:id="rId24"/>
    <p:sldId id="426" r:id="rId25"/>
    <p:sldId id="389" r:id="rId26"/>
    <p:sldId id="427" r:id="rId27"/>
    <p:sldId id="559" r:id="rId28"/>
    <p:sldId id="459" r:id="rId29"/>
    <p:sldId id="568" r:id="rId30"/>
    <p:sldId id="569" r:id="rId31"/>
    <p:sldId id="570" r:id="rId32"/>
    <p:sldId id="560" r:id="rId33"/>
    <p:sldId id="467" r:id="rId34"/>
    <p:sldId id="418" r:id="rId35"/>
    <p:sldId id="419" r:id="rId36"/>
    <p:sldId id="420" r:id="rId37"/>
    <p:sldId id="421" r:id="rId38"/>
    <p:sldId id="422" r:id="rId39"/>
    <p:sldId id="423" r:id="rId40"/>
    <p:sldId id="424" r:id="rId41"/>
    <p:sldId id="553" r:id="rId42"/>
    <p:sldId id="414" r:id="rId43"/>
    <p:sldId id="578" r:id="rId44"/>
    <p:sldId id="480" r:id="rId45"/>
    <p:sldId id="571" r:id="rId46"/>
    <p:sldId id="430" r:id="rId47"/>
    <p:sldId id="577" r:id="rId48"/>
    <p:sldId id="415" r:id="rId49"/>
    <p:sldId id="431" r:id="rId50"/>
    <p:sldId id="581" r:id="rId51"/>
    <p:sldId id="580" r:id="rId52"/>
    <p:sldId id="416" r:id="rId53"/>
    <p:sldId id="432" r:id="rId54"/>
    <p:sldId id="358" r:id="rId55"/>
  </p:sldIdLst>
  <p:sldSz cx="12192000" cy="6858000"/>
  <p:notesSz cx="6858000" cy="9144000"/>
  <p:embeddedFontLst>
    <p:embeddedFont>
      <p:font typeface="Roboto Condensed" panose="02000000000000000000" pitchFamily="2" charset="0"/>
      <p:regular r:id="rId57"/>
      <p:bold r:id="rId58"/>
      <p:italic r:id="rId59"/>
      <p:boldItalic r:id="rId60"/>
    </p:embeddedFont>
    <p:embeddedFont>
      <p:font typeface="Roboto Condensed Light" panose="02000000000000000000" pitchFamily="2" charset="0"/>
      <p:regular r:id="rId61"/>
      <p:italic r:id="rId62"/>
    </p:embeddedFont>
    <p:embeddedFont>
      <p:font typeface="Wingdings 2" panose="05020102010507070707" pitchFamily="18" charset="2"/>
      <p:regular r:id="rId63"/>
    </p:embeddedFont>
    <p:embeddedFont>
      <p:font typeface="Wingdings 3" panose="05040102010807070707" pitchFamily="18" charset="2"/>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A5LfE8YBvfWociTtH1o2iA==" hashData="NBXYmN9RrjU+Z4ILPVnyjn/Q6iBBQZ4ukYNTCJlBRXIsKeKMkWfWw4zcRTjiWnc9ToK1uonmRaTh7jw1J63mxw=="/>
  <p:extLst>
    <p:ext uri="{521415D9-36F7-43E2-AB2F-B90AF26B5E84}">
      <p14:sectionLst xmlns:p14="http://schemas.microsoft.com/office/powerpoint/2010/main">
        <p14:section name="Introduction to Python" id="{3BA954B1-AD8B-4070-98C5-D8A2F539ABD5}">
          <p14:sldIdLst>
            <p14:sldId id="308"/>
          </p14:sldIdLst>
        </p14:section>
        <p14:section name="Outline" id="{95B31E79-ED5A-4CF3-A7C0-D0B6CF9BDE92}">
          <p14:sldIdLst>
            <p14:sldId id="352"/>
          </p14:sldIdLst>
        </p14:section>
        <p14:section name="Introduction" id="{07752102-ED0C-4678-B8BC-F07EFDB01E83}">
          <p14:sldIdLst>
            <p14:sldId id="551"/>
            <p14:sldId id="325"/>
            <p14:sldId id="562"/>
          </p14:sldIdLst>
        </p14:section>
        <p14:section name="Origin, Solution" id="{223C1CD0-4A39-4B69-82CB-A1BA3D2B5FE8}">
          <p14:sldIdLst>
            <p14:sldId id="576"/>
            <p14:sldId id="573"/>
            <p14:sldId id="455"/>
            <p14:sldId id="565"/>
            <p14:sldId id="566"/>
            <p14:sldId id="567"/>
            <p14:sldId id="450"/>
          </p14:sldIdLst>
        </p14:section>
        <p14:section name="Components of Blockchain" id="{4D92D8DA-6E56-4ABF-A3EC-DE5241268FE8}">
          <p14:sldIdLst>
            <p14:sldId id="558"/>
            <p14:sldId id="454"/>
            <p14:sldId id="574"/>
            <p14:sldId id="563"/>
            <p14:sldId id="564"/>
            <p14:sldId id="373"/>
            <p14:sldId id="426"/>
            <p14:sldId id="389"/>
            <p14:sldId id="427"/>
          </p14:sldIdLst>
        </p14:section>
        <p14:section name="Types of Blockchain - Private Blockchain, Public Blockchain" id="{3797F850-684D-45AF-98FB-29FF3551C45E}">
          <p14:sldIdLst>
            <p14:sldId id="559"/>
            <p14:sldId id="459"/>
            <p14:sldId id="568"/>
            <p14:sldId id="569"/>
            <p14:sldId id="570"/>
          </p14:sldIdLst>
        </p14:section>
        <p14:section name="Consensus Algorithm" id="{96882C48-3E04-4AE4-94E9-48EEA392947C}">
          <p14:sldIdLst>
            <p14:sldId id="560"/>
            <p14:sldId id="467"/>
            <p14:sldId id="418"/>
            <p14:sldId id="419"/>
            <p14:sldId id="420"/>
            <p14:sldId id="421"/>
            <p14:sldId id="422"/>
            <p14:sldId id="423"/>
            <p14:sldId id="424"/>
          </p14:sldIdLst>
        </p14:section>
        <p14:section name="Cryptocurrency" id="{1C39A35F-66AE-4E2F-AB06-643C8B7C4285}">
          <p14:sldIdLst>
            <p14:sldId id="553"/>
            <p14:sldId id="414"/>
            <p14:sldId id="578"/>
            <p14:sldId id="480"/>
            <p14:sldId id="571"/>
            <p14:sldId id="430"/>
          </p14:sldIdLst>
        </p14:section>
        <p14:section name="Types of Cryptocurrency" id="{F928CB00-0959-4B4A-B0A9-7D4024B84D70}">
          <p14:sldIdLst>
            <p14:sldId id="577"/>
            <p14:sldId id="415"/>
            <p14:sldId id="431"/>
            <p14:sldId id="581"/>
            <p14:sldId id="580"/>
            <p14:sldId id="416"/>
            <p14:sldId id="432"/>
            <p14:sldId id="3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00000"/>
    <a:srgbClr val="C62827"/>
    <a:srgbClr val="008000"/>
    <a:srgbClr val="B71B1C"/>
    <a:srgbClr val="ED524F"/>
    <a:srgbClr val="301B92"/>
    <a:srgbClr val="673BB7"/>
    <a:srgbClr val="607D8B"/>
    <a:srgbClr val="F54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font" Target="fonts/font7.fntdata"/><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font" Target="fonts/font2.fntdata"/><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5.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64" Type="http://schemas.openxmlformats.org/officeDocument/2006/relationships/font" Target="fonts/font8.fntdata"/><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3.fntdata"/><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1.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4.fntdata"/><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9/8/2025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15.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23.png"/><Relationship Id="rId4" Type="http://schemas.microsoft.com/office/2007/relationships/hdphoto" Target="../media/hdphoto3.wdp"/></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28.jpeg"/></Relationships>
</file>

<file path=ppt/slideLayouts/_rels/slideLayout4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3.xml"/><Relationship Id="rId5" Type="http://schemas.microsoft.com/office/2007/relationships/hdphoto" Target="../media/hdphoto4.wdp"/><Relationship Id="rId4" Type="http://schemas.openxmlformats.org/officeDocument/2006/relationships/image" Target="../media/image30.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4.wdp"/></Relationships>
</file>

<file path=ppt/slideLayouts/_rels/slideLayout4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38.jpe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4.xml"/><Relationship Id="rId5" Type="http://schemas.microsoft.com/office/2007/relationships/hdphoto" Target="../media/hdphoto4.wdp"/><Relationship Id="rId4" Type="http://schemas.openxmlformats.org/officeDocument/2006/relationships/image" Target="../media/image30.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4.wdp"/></Relationships>
</file>

<file path=ppt/slideLayouts/_rels/slideLayout5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Master" Target="../slideMasters/slideMaster4.xml"/><Relationship Id="rId6" Type="http://schemas.openxmlformats.org/officeDocument/2006/relationships/image" Target="../media/image38.jpe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Master" Target="../slideMasters/slideMaster4.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5.xml"/><Relationship Id="rId5" Type="http://schemas.microsoft.com/office/2007/relationships/hdphoto" Target="../media/hdphoto4.wdp"/><Relationship Id="rId4"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25.png"/><Relationship Id="rId5"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4.wdp"/></Relationships>
</file>

<file path=ppt/slideLayouts/_rels/slideLayout5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Master" Target="../slideMasters/slideMaster5.xml"/><Relationship Id="rId6" Type="http://schemas.openxmlformats.org/officeDocument/2006/relationships/image" Target="../media/image38.jpe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Master" Target="../slideMasters/slideMaster5.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Master" Target="../slideMasters/slideMaster6.xml"/><Relationship Id="rId5" Type="http://schemas.openxmlformats.org/officeDocument/2006/relationships/image" Target="../media/image14.png"/><Relationship Id="rId4" Type="http://schemas.microsoft.com/office/2007/relationships/hdphoto" Target="../media/hdphoto3.wdp"/></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6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7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7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33.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20.png"/><Relationship Id="rId5" Type="http://schemas.openxmlformats.org/officeDocument/2006/relationships/image" Target="../media/image5.png"/><Relationship Id="rId10"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7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7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7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44.jpeg"/></Relationships>
</file>

<file path=ppt/slideLayouts/_rels/slideLayout7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272323" cy="338554"/>
          </a:xfrm>
          <a:prstGeom prst="rect">
            <a:avLst/>
          </a:prstGeom>
          <a:noFill/>
        </p:spPr>
        <p:txBody>
          <a:bodyPr wrap="none" rtlCol="0">
            <a:spAutoFit/>
          </a:bodyPr>
          <a:lstStyle/>
          <a:p>
            <a:r>
              <a:rPr lang="en-US" sz="1600" i="0" u="none" dirty="0"/>
              <a:t>Darshan Institute of Computer Applications,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272323" cy="338554"/>
          </a:xfrm>
          <a:prstGeom prst="rect">
            <a:avLst/>
          </a:prstGeom>
          <a:noFill/>
        </p:spPr>
        <p:txBody>
          <a:bodyPr wrap="none" rtlCol="0">
            <a:spAutoFit/>
          </a:bodyPr>
          <a:lstStyle/>
          <a:p>
            <a:r>
              <a:rPr lang="en-US" sz="1600" dirty="0"/>
              <a:t>Darshan Institute of Computer </a:t>
            </a:r>
            <a:r>
              <a:rPr lang="en-IN" sz="1600" dirty="0"/>
              <a:t>Applications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20" name="Hexagon 19"/>
          <p:cNvSpPr/>
          <p:nvPr userDrawn="1"/>
        </p:nvSpPr>
        <p:spPr>
          <a:xfrm rot="5400000">
            <a:off x="4309292" y="1717040"/>
            <a:ext cx="3461658" cy="2984188"/>
          </a:xfrm>
          <a:prstGeom prst="hexagon">
            <a:avLst/>
          </a:prstGeom>
          <a:solidFill>
            <a:schemeClr val="bg1">
              <a:lumMod val="95000"/>
            </a:schemeClr>
          </a:solidFill>
          <a:ln w="57150">
            <a:solidFill>
              <a:srgbClr val="7D5008"/>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3" name="Rectangle 32"/>
          <p:cNvSpPr/>
          <p:nvPr userDrawn="1"/>
        </p:nvSpPr>
        <p:spPr>
          <a:xfrm>
            <a:off x="7678346" y="2221532"/>
            <a:ext cx="4513654"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userDrawn="1"/>
        </p:nvSpPr>
        <p:spPr>
          <a:xfrm>
            <a:off x="0" y="2221532"/>
            <a:ext cx="4402106"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Tree>
    <p:extLst>
      <p:ext uri="{BB962C8B-B14F-4D97-AF65-F5344CB8AC3E}">
        <p14:creationId xmlns:p14="http://schemas.microsoft.com/office/powerpoint/2010/main" val="3466080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a:t>
            </a:r>
            <a:r>
              <a:rPr lang="en-US" sz="1600" baseline="0" dirty="0"/>
              <a:t> Diploma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spTree>
    <p:extLst>
      <p:ext uri="{BB962C8B-B14F-4D97-AF65-F5344CB8AC3E}">
        <p14:creationId xmlns:p14="http://schemas.microsoft.com/office/powerpoint/2010/main" val="1240864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#2102CS403 (Python)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Overview of Python</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0066"/>
            <a:ext cx="11929641" cy="5593943"/>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5CEC62-96B4-E0C4-A41B-5B4A26568143}"/>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10310267" y="875912"/>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2308038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5649046"/>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#2102CS403 (Python)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Overview of Python</a:t>
            </a:r>
          </a:p>
        </p:txBody>
      </p:sp>
      <p:pic>
        <p:nvPicPr>
          <p:cNvPr id="4" name="Picture 3">
            <a:extLst>
              <a:ext uri="{FF2B5EF4-FFF2-40B4-BE49-F238E27FC236}">
                <a16:creationId xmlns:a16="http://schemas.microsoft.com/office/drawing/2014/main" id="{2E900F4D-C4C2-91C4-F722-0307E0E98124}"/>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10296409" y="5978650"/>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36936926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5656790"/>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p:cNvPicPr>
          <p:nvPr userDrawn="1"/>
        </p:nvPicPr>
        <p:blipFill>
          <a:blip r:embed="rId3" cstate="print">
            <a:extLst>
              <a:ext uri="{28A0092B-C50C-407E-A947-70E740481C1C}">
                <a14:useLocalDpi xmlns:a14="http://schemas.microsoft.com/office/drawing/2010/main" val="0"/>
              </a:ext>
            </a:extLst>
          </a:blip>
          <a:srcRect/>
          <a:stretch/>
        </p:blipFill>
        <p:spPr>
          <a:xfrm>
            <a:off x="-2"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1563030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What is Data Structure?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Section-1 </a:t>
            </a:r>
          </a:p>
        </p:txBody>
      </p:sp>
      <p:sp>
        <p:nvSpPr>
          <p:cNvPr id="9"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36EA03F2-936E-50E5-4A31-21E62AB22966}"/>
              </a:ext>
            </a:extLst>
          </p:cNvPr>
          <p:cNvPicPr>
            <a:picLocks/>
          </p:cNvPicPr>
          <p:nvPr userDrawn="1"/>
        </p:nvPicPr>
        <p:blipFill>
          <a:blip r:embed="rId5">
            <a:extLst>
              <a:ext uri="{28A0092B-C50C-407E-A947-70E740481C1C}">
                <a14:useLocalDpi xmlns:a14="http://schemas.microsoft.com/office/drawing/2010/main" val="0"/>
              </a:ext>
            </a:extLst>
          </a:blip>
          <a:srcRect/>
          <a:stretch/>
        </p:blipFill>
        <p:spPr>
          <a:xfrm>
            <a:off x="10296409" y="5978650"/>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114642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10430879" y="0"/>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22037110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10430879"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397491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Dharmikkumar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 Aghera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#2304CS401 (PYP)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Python </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8F5C0B"/>
              </a:buClr>
              <a:buFont typeface="Wingdings 3" panose="05040102010807070707" pitchFamily="18" charset="2"/>
              <a:buChar char=""/>
              <a:defRPr sz="2400">
                <a:solidFill>
                  <a:schemeClr val="tx1"/>
                </a:solidFill>
              </a:defRPr>
            </a:lvl1pPr>
            <a:lvl2pPr marL="809625" indent="-352425" algn="just">
              <a:buClr>
                <a:srgbClr val="8F5C0B"/>
              </a:buClr>
              <a:buFont typeface="Wingdings 3" panose="05040102010807070707" pitchFamily="18" charset="2"/>
              <a:buChar char=""/>
              <a:defRPr sz="2000">
                <a:solidFill>
                  <a:schemeClr val="tx1"/>
                </a:solidFill>
              </a:defRPr>
            </a:lvl2pPr>
            <a:lvl3pPr marL="1143000" indent="-228600" algn="just">
              <a:buClr>
                <a:srgbClr val="8F5C0B"/>
              </a:buClr>
              <a:buFont typeface="Wingdings" panose="05000000000000000000" pitchFamily="2" charset="2"/>
              <a:buChar char="§"/>
              <a:defRPr sz="1800">
                <a:solidFill>
                  <a:schemeClr val="tx1"/>
                </a:solidFill>
              </a:defRPr>
            </a:lvl3pPr>
            <a:lvl4pPr algn="just">
              <a:buClr>
                <a:srgbClr val="8F5C0B"/>
              </a:buClr>
              <a:defRPr sz="1600">
                <a:solidFill>
                  <a:schemeClr val="tx1"/>
                </a:solidFill>
              </a:defRPr>
            </a:lvl4pPr>
            <a:lvl5pPr algn="just">
              <a:buClr>
                <a:srgbClr val="8F5C0B"/>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0"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15411682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886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2329290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a:t>
            </a:r>
            <a:r>
              <a:rPr lang="en-US" sz="1600" baseline="0" dirty="0"/>
              <a:t>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1" name="Straight Connector 30">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33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1" name="Straight Connector 30">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92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6973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07762"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BCBD36D-80E5-2938-4F3C-399C4FEF220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213589" y="1335005"/>
            <a:ext cx="2520000" cy="2520000"/>
          </a:xfrm>
          <a:prstGeom prst="rect">
            <a:avLst/>
          </a:prstGeom>
        </p:spPr>
      </p:pic>
      <p:pic>
        <p:nvPicPr>
          <p:cNvPr id="4" name="Picture 3">
            <a:extLst>
              <a:ext uri="{FF2B5EF4-FFF2-40B4-BE49-F238E27FC236}">
                <a16:creationId xmlns:a16="http://schemas.microsoft.com/office/drawing/2014/main" id="{28AD27D4-D354-4363-989F-4442C30D6B85}"/>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8808334" y="429749"/>
            <a:ext cx="2946640" cy="905256"/>
          </a:xfrm>
          <a:prstGeom prst="rect">
            <a:avLst/>
          </a:prstGeom>
        </p:spPr>
      </p:pic>
    </p:spTree>
    <p:extLst>
      <p:ext uri="{BB962C8B-B14F-4D97-AF65-F5344CB8AC3E}">
        <p14:creationId xmlns:p14="http://schemas.microsoft.com/office/powerpoint/2010/main" val="11750067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0569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a:t>
            </a:r>
            <a:r>
              <a:rPr lang="en-US" sz="1600" baseline="0" dirty="0"/>
              <a:t> Diploma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2727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92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a:t>
            </a:r>
            <a:r>
              <a:rPr lang="en-US" sz="1600" baseline="0" dirty="0"/>
              <a:t>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103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2723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5" name="Straight Connector 34">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2312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4092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20383"/>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E99718">
                        <a:shade val="30000"/>
                        <a:satMod val="115000"/>
                      </a:srgbClr>
                    </a:gs>
                    <a:gs pos="50000">
                      <a:srgbClr val="E99718">
                        <a:shade val="67500"/>
                        <a:satMod val="115000"/>
                      </a:srgbClr>
                    </a:gs>
                    <a:gs pos="100000">
                      <a:srgbClr val="E99718">
                        <a:shade val="100000"/>
                        <a:satMod val="115000"/>
                      </a:srgbClr>
                    </a:gs>
                  </a:gsLst>
                  <a:lin ang="0" scaled="1"/>
                  <a:tileRect/>
                </a:gradFill>
                <a:effectLst/>
                <a:latin typeface="+mn-lt"/>
                <a:ea typeface="+mn-ea"/>
                <a:cs typeface="+mn-cs"/>
              </a:defRPr>
            </a:lvl1pPr>
          </a:lstStyle>
          <a:p>
            <a:r>
              <a:rPr lang="en-IN" dirty="0" err="1"/>
              <a:t>Prof.</a:t>
            </a:r>
            <a:r>
              <a:rPr lang="en-IN" dirty="0"/>
              <a:t> Vishal K </a:t>
            </a:r>
            <a:r>
              <a:rPr lang="en-IN" dirty="0" err="1"/>
              <a:t>Makwana</a:t>
            </a:r>
            <a:endParaRPr lang="en-IN"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6"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0" name="Hexagon 29">
            <a:extLst>
              <a:ext uri="{FF2B5EF4-FFF2-40B4-BE49-F238E27FC236}">
                <a16:creationId xmlns:a16="http://schemas.microsoft.com/office/drawing/2014/main" id="{1BB32699-4C62-4BBF-9A17-90008E297198}"/>
              </a:ext>
            </a:extLst>
          </p:cNvPr>
          <p:cNvSpPr/>
          <p:nvPr userDrawn="1"/>
        </p:nvSpPr>
        <p:spPr>
          <a:xfrm rot="5400000">
            <a:off x="4309292" y="1717040"/>
            <a:ext cx="3461658" cy="2984188"/>
          </a:xfrm>
          <a:prstGeom prst="hexagon">
            <a:avLst/>
          </a:prstGeom>
          <a:solidFill>
            <a:schemeClr val="bg1">
              <a:lumMod val="95000"/>
            </a:schemeClr>
          </a:solidFill>
          <a:ln w="57150">
            <a:solidFill>
              <a:schemeClr val="accent5">
                <a:lumMod val="75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rgbClr val="212121"/>
              </a:solidFill>
            </a:endParaRPr>
          </a:p>
        </p:txBody>
      </p:sp>
      <p:sp>
        <p:nvSpPr>
          <p:cNvPr id="31" name="TextBox 30">
            <a:extLst>
              <a:ext uri="{FF2B5EF4-FFF2-40B4-BE49-F238E27FC236}">
                <a16:creationId xmlns:a16="http://schemas.microsoft.com/office/drawing/2014/main" id="{88342F5D-5C3A-4D09-B74D-32BF20197BBC}"/>
              </a:ext>
            </a:extLst>
          </p:cNvPr>
          <p:cNvSpPr txBox="1"/>
          <p:nvPr userDrawn="1"/>
        </p:nvSpPr>
        <p:spPr>
          <a:xfrm>
            <a:off x="5014038" y="2239638"/>
            <a:ext cx="2052165" cy="1938992"/>
          </a:xfrm>
          <a:prstGeom prst="rect">
            <a:avLst/>
          </a:prstGeom>
          <a:noFill/>
        </p:spPr>
        <p:txBody>
          <a:bodyPr wrap="none" rtlCol="0">
            <a:spAutoFit/>
          </a:bodyPr>
          <a:lstStyle/>
          <a:p>
            <a:pPr algn="ctr"/>
            <a:r>
              <a:rPr lang="en-US" sz="6000" b="1" i="1" dirty="0">
                <a:solidFill>
                  <a:srgbClr val="212121"/>
                </a:solidFill>
              </a:rPr>
              <a:t>Thank</a:t>
            </a:r>
          </a:p>
          <a:p>
            <a:pPr algn="ctr"/>
            <a:r>
              <a:rPr lang="en-US" sz="6000" b="1" i="1" dirty="0">
                <a:solidFill>
                  <a:srgbClr val="212121"/>
                </a:solidFill>
              </a:rPr>
              <a:t>You</a:t>
            </a:r>
          </a:p>
        </p:txBody>
      </p:sp>
      <p:sp>
        <p:nvSpPr>
          <p:cNvPr id="33" name="Rectangle 32">
            <a:extLst>
              <a:ext uri="{FF2B5EF4-FFF2-40B4-BE49-F238E27FC236}">
                <a16:creationId xmlns:a16="http://schemas.microsoft.com/office/drawing/2014/main" id="{02C58FA9-71EA-487D-8A75-915EC6877722}"/>
              </a:ext>
            </a:extLst>
          </p:cNvPr>
          <p:cNvSpPr/>
          <p:nvPr userDrawn="1"/>
        </p:nvSpPr>
        <p:spPr>
          <a:xfrm>
            <a:off x="0" y="2221532"/>
            <a:ext cx="4402106" cy="1951692"/>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
        <p:nvSpPr>
          <p:cNvPr id="34" name="Rectangle 33">
            <a:extLst>
              <a:ext uri="{FF2B5EF4-FFF2-40B4-BE49-F238E27FC236}">
                <a16:creationId xmlns:a16="http://schemas.microsoft.com/office/drawing/2014/main" id="{97A77512-C96D-4B1D-861C-3369397D6121}"/>
              </a:ext>
            </a:extLst>
          </p:cNvPr>
          <p:cNvSpPr/>
          <p:nvPr userDrawn="1"/>
        </p:nvSpPr>
        <p:spPr>
          <a:xfrm flipH="1">
            <a:off x="7678346" y="2221532"/>
            <a:ext cx="4513654" cy="1951692"/>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2" name="Picture 1">
            <a:extLst>
              <a:ext uri="{FF2B5EF4-FFF2-40B4-BE49-F238E27FC236}">
                <a16:creationId xmlns:a16="http://schemas.microsoft.com/office/drawing/2014/main" id="{6ED81706-03FD-5011-BE52-6B8AB641A226}"/>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8808334" y="429749"/>
            <a:ext cx="2946640" cy="905256"/>
          </a:xfrm>
          <a:prstGeom prst="rect">
            <a:avLst/>
          </a:prstGeom>
        </p:spPr>
      </p:pic>
    </p:spTree>
    <p:extLst>
      <p:ext uri="{BB962C8B-B14F-4D97-AF65-F5344CB8AC3E}">
        <p14:creationId xmlns:p14="http://schemas.microsoft.com/office/powerpoint/2010/main" val="1510651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05 - Fundamental of Blockchain and Cryptocurrency</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16226129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991247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67711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6092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3131743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4" name="Group 3">
            <a:extLst>
              <a:ext uri="{FF2B5EF4-FFF2-40B4-BE49-F238E27FC236}">
                <a16:creationId xmlns:a16="http://schemas.microsoft.com/office/drawing/2014/main" id="{07D38499-9301-48B7-BA27-7E1A5AFCBF53}"/>
              </a:ext>
            </a:extLst>
          </p:cNvPr>
          <p:cNvGrpSpPr/>
          <p:nvPr userDrawn="1"/>
        </p:nvGrpSpPr>
        <p:grpSpPr>
          <a:xfrm>
            <a:off x="10684288" y="5992307"/>
            <a:ext cx="1339023" cy="407045"/>
            <a:chOff x="10721798" y="852808"/>
            <a:chExt cx="1339023" cy="407045"/>
          </a:xfrm>
        </p:grpSpPr>
        <p:pic>
          <p:nvPicPr>
            <p:cNvPr id="5" name="Picture 4">
              <a:extLst>
                <a:ext uri="{FF2B5EF4-FFF2-40B4-BE49-F238E27FC236}">
                  <a16:creationId xmlns:a16="http://schemas.microsoft.com/office/drawing/2014/main" id="{965D07C2-5660-042B-0965-458E2E2784A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6" name="Rectangle 5">
              <a:extLst>
                <a:ext uri="{FF2B5EF4-FFF2-40B4-BE49-F238E27FC236}">
                  <a16:creationId xmlns:a16="http://schemas.microsoft.com/office/drawing/2014/main" id="{6994CD80-6289-4C5A-EED6-04FC7A55318E}"/>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17">
            <a:extLst>
              <a:ext uri="{FF2B5EF4-FFF2-40B4-BE49-F238E27FC236}">
                <a16:creationId xmlns:a16="http://schemas.microsoft.com/office/drawing/2014/main" id="{030B7341-5BA2-81CD-42A2-48D505BD3869}"/>
              </a:ext>
            </a:extLst>
          </p:cNvPr>
          <p:cNvSpPr>
            <a:spLocks/>
          </p:cNvSpPr>
          <p:nvPr userDrawn="1"/>
        </p:nvSpPr>
        <p:spPr bwMode="auto">
          <a:xfrm>
            <a:off x="0" y="5914567"/>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2001692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05 - Fundamental of Blockchain and Cryptocurrency</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18059806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28902469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3224016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8890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696188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05 - Fundamental of Blockchain and Cryptocurrency</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26880058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7713656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1100187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9880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1208560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967498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Krunal D Vyas</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(DF)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Fundamentals of Digital System</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44066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C5EC0171-2BE4-40CA-A480-8BB7C938984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Vaseem Ghada</a:t>
            </a:r>
          </a:p>
        </p:txBody>
      </p:sp>
      <p:sp>
        <p:nvSpPr>
          <p:cNvPr id="15" name="Footer Placeholder 2">
            <a:extLst>
              <a:ext uri="{FF2B5EF4-FFF2-40B4-BE49-F238E27FC236}">
                <a16:creationId xmlns:a16="http://schemas.microsoft.com/office/drawing/2014/main" id="{80751CB1-487E-4F91-B9F5-121CF12A72F8}"/>
              </a:ext>
            </a:extLst>
          </p:cNvPr>
          <p:cNvSpPr txBox="1">
            <a:spLocks/>
          </p:cNvSpPr>
          <p:nvPr userDrawn="1"/>
        </p:nvSpPr>
        <p:spPr>
          <a:xfrm>
            <a:off x="3627119" y="6603437"/>
            <a:ext cx="493776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5 – Fundamental of Blockchain and Cryptocurrency</a:t>
            </a:r>
          </a:p>
        </p:txBody>
      </p:sp>
    </p:spTree>
    <p:extLst>
      <p:ext uri="{BB962C8B-B14F-4D97-AF65-F5344CB8AC3E}">
        <p14:creationId xmlns:p14="http://schemas.microsoft.com/office/powerpoint/2010/main" val="41423247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3B5677A2-14E3-4450-A93A-4020B13EB00E}"/>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Krunal D Vyas</a:t>
            </a:r>
          </a:p>
        </p:txBody>
      </p:sp>
      <p:sp>
        <p:nvSpPr>
          <p:cNvPr id="15" name="Footer Placeholder 2">
            <a:extLst>
              <a:ext uri="{FF2B5EF4-FFF2-40B4-BE49-F238E27FC236}">
                <a16:creationId xmlns:a16="http://schemas.microsoft.com/office/drawing/2014/main" id="{F0D54220-6151-48FA-B959-14945EB273F1}"/>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Semiconductor Devices</a:t>
            </a:r>
          </a:p>
        </p:txBody>
      </p:sp>
    </p:spTree>
    <p:extLst>
      <p:ext uri="{BB962C8B-B14F-4D97-AF65-F5344CB8AC3E}">
        <p14:creationId xmlns:p14="http://schemas.microsoft.com/office/powerpoint/2010/main" val="34827944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reeform 17">
            <a:extLst>
              <a:ext uri="{FF2B5EF4-FFF2-40B4-BE49-F238E27FC236}">
                <a16:creationId xmlns:a16="http://schemas.microsoft.com/office/drawing/2014/main" id="{041B91BA-E967-4818-B106-E9599A94208F}"/>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17747255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ate Placeholder 1">
            <a:extLst>
              <a:ext uri="{FF2B5EF4-FFF2-40B4-BE49-F238E27FC236}">
                <a16:creationId xmlns:a16="http://schemas.microsoft.com/office/drawing/2014/main" id="{113DDC47-5F98-429E-9511-53CA83B7C313}"/>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Krunal D Vyas</a:t>
            </a:r>
          </a:p>
        </p:txBody>
      </p:sp>
      <p:sp>
        <p:nvSpPr>
          <p:cNvPr id="12" name="Footer Placeholder 2">
            <a:extLst>
              <a:ext uri="{FF2B5EF4-FFF2-40B4-BE49-F238E27FC236}">
                <a16:creationId xmlns:a16="http://schemas.microsoft.com/office/drawing/2014/main" id="{F1A31E7A-9723-434F-980A-25DC6F4298A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21EL01203 (FOE)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Semiconductor Devices</a:t>
            </a:r>
          </a:p>
        </p:txBody>
      </p:sp>
    </p:spTree>
    <p:extLst>
      <p:ext uri="{BB962C8B-B14F-4D97-AF65-F5344CB8AC3E}">
        <p14:creationId xmlns:p14="http://schemas.microsoft.com/office/powerpoint/2010/main" val="42604156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8750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0127657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65C24A8B-C009-4A74-9481-67BB67CA49B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5492274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a16="http://schemas.microsoft.com/office/drawing/2014/main" id="{8DCFBA18-DBB7-4232-9BDC-C0D95AE93AF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25044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5E75AD4F-9BB9-4005-AB78-4A6D388A4CD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034261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4964C355-848F-46E4-BB2A-EA2EE69FEBA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6414153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036D56FE-CA91-4481-9096-27448303AC2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3780976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A561853C-B15A-4153-A982-7E7EB1213BC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5" name="Picture 4">
            <a:extLst>
              <a:ext uri="{FF2B5EF4-FFF2-40B4-BE49-F238E27FC236}">
                <a16:creationId xmlns:a16="http://schemas.microsoft.com/office/drawing/2014/main" id="{6D047C6C-0A97-2A9F-4FA0-E50DC892B6E4}"/>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t="12123" b="6661"/>
          <a:stretch/>
        </p:blipFill>
        <p:spPr>
          <a:xfrm>
            <a:off x="8626768" y="1609868"/>
            <a:ext cx="3493851" cy="2837531"/>
          </a:xfrm>
          <a:prstGeom prst="rect">
            <a:avLst/>
          </a:prstGeom>
        </p:spPr>
      </p:pic>
    </p:spTree>
    <p:extLst>
      <p:ext uri="{BB962C8B-B14F-4D97-AF65-F5344CB8AC3E}">
        <p14:creationId xmlns:p14="http://schemas.microsoft.com/office/powerpoint/2010/main" val="2850390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B976521A-C815-4A64-A047-CE405ED0E59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9167551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5938091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1018DFAF-9B15-4199-9C36-C730A2CE6C5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650157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5" name="Picture 34">
            <a:extLst>
              <a:ext uri="{FF2B5EF4-FFF2-40B4-BE49-F238E27FC236}">
                <a16:creationId xmlns:a16="http://schemas.microsoft.com/office/drawing/2014/main" id="{744A518A-BE68-4048-BDCB-77578CB5723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3623980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C248CBD5-99BA-4017-857A-5ED400F4365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88026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3.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theme" Target="../theme/theme4.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theme" Target="../theme/theme5.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theme" Target="../theme/theme6.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9/8/2025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9/8/2025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368773467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9/8/2025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34461595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9/8/2025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188458366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9/8/2025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2801155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9/8/2025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19114992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45.xml"/><Relationship Id="rId4" Type="http://schemas.openxmlformats.org/officeDocument/2006/relationships/image" Target="../media/image4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45.xml"/><Relationship Id="rId5" Type="http://schemas.openxmlformats.org/officeDocument/2006/relationships/image" Target="../media/image52.emf"/><Relationship Id="rId4" Type="http://schemas.openxmlformats.org/officeDocument/2006/relationships/image" Target="../media/image51.emf"/></Relationships>
</file>

<file path=ppt/slides/_rels/slide1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45.xml"/><Relationship Id="rId4" Type="http://schemas.openxmlformats.org/officeDocument/2006/relationships/image" Target="../media/image55.emf"/></Relationships>
</file>

<file path=ppt/slides/_rels/slide1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vaseem.ghada@darshan.ac.in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9879531513</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Master of Computer Application</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a:t>
            </a:r>
            <a:r>
              <a:rPr lang="en-IN" dirty="0" err="1"/>
              <a:t>Vaseem</a:t>
            </a:r>
            <a:r>
              <a:rPr lang="en-IN" dirty="0"/>
              <a:t> Ghada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sz="1800" b="0" i="0" u="none" strike="noStrike" baseline="0" dirty="0">
                <a:latin typeface="Roboto Condensed" panose="02000000000000000000" pitchFamily="2" charset="0"/>
              </a:rPr>
              <a:t>Introduction to Advanced Technologies</a:t>
            </a:r>
            <a:r>
              <a:rPr lang="en-IN" dirty="0"/>
              <a:t> (</a:t>
            </a:r>
            <a:r>
              <a:rPr lang="en-US" dirty="0"/>
              <a:t>2305CS302</a:t>
            </a:r>
            <a:r>
              <a:rPr lang="en-IN" dirty="0"/>
              <a:t>)</a:t>
            </a:r>
          </a:p>
        </p:txBody>
      </p:sp>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910370" y="1297261"/>
            <a:ext cx="9326612" cy="2731180"/>
          </a:xfrm>
        </p:spPr>
        <p:txBody>
          <a:bodyPr/>
          <a:lstStyle/>
          <a:p>
            <a:pPr>
              <a:spcBef>
                <a:spcPts val="1200"/>
              </a:spcBef>
              <a:spcAft>
                <a:spcPts val="1200"/>
              </a:spcAft>
            </a:pPr>
            <a:r>
              <a:rPr lang="en-US" sz="4800" b="0" dirty="0">
                <a:latin typeface="Roboto Condensed Light" panose="02000000000000000000" pitchFamily="2" charset="0"/>
                <a:ea typeface="Roboto Condensed Light" panose="02000000000000000000" pitchFamily="2" charset="0"/>
              </a:rPr>
              <a:t>Unit-05</a:t>
            </a:r>
            <a:r>
              <a:rPr lang="en-US" dirty="0"/>
              <a:t> </a:t>
            </a:r>
            <a:br>
              <a:rPr lang="en-US" dirty="0"/>
            </a:br>
            <a:r>
              <a:rPr lang="en-US" sz="6000" dirty="0"/>
              <a:t>Fundamental of Blockchain </a:t>
            </a:r>
            <a:br>
              <a:rPr lang="en-US" sz="6000" dirty="0"/>
            </a:br>
            <a:r>
              <a:rPr lang="en-US" sz="6000" dirty="0"/>
              <a:t>&amp; Cryptocurrency</a:t>
            </a:r>
            <a:br>
              <a:rPr lang="en-US" dirty="0"/>
            </a:br>
            <a:endParaRPr lang="en-US" b="0" dirty="0">
              <a:effectLst/>
            </a:endParaRPr>
          </a:p>
        </p:txBody>
      </p:sp>
      <p:sp>
        <p:nvSpPr>
          <p:cNvPr id="3" name="TextBox 2">
            <a:extLst>
              <a:ext uri="{FF2B5EF4-FFF2-40B4-BE49-F238E27FC236}">
                <a16:creationId xmlns:a16="http://schemas.microsoft.com/office/drawing/2014/main" id="{6EDB969C-F4CB-C039-7FBC-51884D8F5CC6}"/>
              </a:ext>
            </a:extLst>
          </p:cNvPr>
          <p:cNvSpPr txBox="1"/>
          <p:nvPr/>
        </p:nvSpPr>
        <p:spPr>
          <a:xfrm>
            <a:off x="910370" y="4312724"/>
            <a:ext cx="8742966" cy="800219"/>
          </a:xfrm>
          <a:prstGeom prst="rect">
            <a:avLst/>
          </a:prstGeom>
          <a:noFill/>
        </p:spPr>
        <p:txBody>
          <a:bodyPr wrap="square">
            <a:spAutoFit/>
          </a:bodyPr>
          <a:lstStyle/>
          <a:p>
            <a:r>
              <a:rPr lang="en-US" sz="2200" b="1" i="1" dirty="0">
                <a:effectLst/>
              </a:rPr>
              <a:t>CO5 : At the end of this course, students will be able to,</a:t>
            </a:r>
          </a:p>
          <a:p>
            <a:r>
              <a:rPr lang="en-US" sz="2200" dirty="0"/>
              <a:t>          </a:t>
            </a:r>
            <a:r>
              <a:rPr lang="en-US" sz="2400" dirty="0"/>
              <a:t>discuss basics of blockchain technology and its architecture</a:t>
            </a:r>
            <a:r>
              <a:rPr lang="en-US" sz="2200" dirty="0"/>
              <a:t>.</a:t>
            </a:r>
            <a:endParaRPr lang="en-US" sz="2200" b="0" i="1" dirty="0">
              <a:effectLst/>
            </a:endParaRPr>
          </a:p>
        </p:txBody>
      </p:sp>
      <p:pic>
        <p:nvPicPr>
          <p:cNvPr id="4" name="Picture 3">
            <a:extLst>
              <a:ext uri="{FF2B5EF4-FFF2-40B4-BE49-F238E27FC236}">
                <a16:creationId xmlns:a16="http://schemas.microsoft.com/office/drawing/2014/main" id="{92352FAB-CB58-8C63-F0D6-E77429F0BFB4}"/>
              </a:ext>
            </a:extLst>
          </p:cNvPr>
          <p:cNvPicPr>
            <a:picLocks noChangeAspect="1"/>
          </p:cNvPicPr>
          <p:nvPr/>
        </p:nvPicPr>
        <p:blipFill rotWithShape="1">
          <a:blip r:embed="rId2">
            <a:extLst>
              <a:ext uri="{28A0092B-C50C-407E-A947-70E740481C1C}">
                <a14:useLocalDpi xmlns:a14="http://schemas.microsoft.com/office/drawing/2010/main" val="0"/>
              </a:ext>
            </a:extLst>
          </a:blip>
          <a:srcRect t="12123" b="6661"/>
          <a:stretch/>
        </p:blipFill>
        <p:spPr>
          <a:xfrm>
            <a:off x="9402320" y="1826579"/>
            <a:ext cx="2789680" cy="2265640"/>
          </a:xfrm>
          <a:prstGeom prst="rect">
            <a:avLst/>
          </a:prstGeom>
        </p:spPr>
      </p:pic>
      <p:pic>
        <p:nvPicPr>
          <p:cNvPr id="7" name="Picture Placeholder 6">
            <a:extLst>
              <a:ext uri="{FF2B5EF4-FFF2-40B4-BE49-F238E27FC236}">
                <a16:creationId xmlns:a16="http://schemas.microsoft.com/office/drawing/2014/main" id="{50C702BF-B572-CD3C-CD5B-3BF5435990B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7022D-8B6C-AF46-AB3B-2F6AE3CA44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0703A6-790E-DA91-99D3-05428518E5A9}"/>
              </a:ext>
            </a:extLst>
          </p:cNvPr>
          <p:cNvSpPr>
            <a:spLocks noGrp="1"/>
          </p:cNvSpPr>
          <p:nvPr>
            <p:ph type="title"/>
          </p:nvPr>
        </p:nvSpPr>
        <p:spPr>
          <a:xfrm>
            <a:off x="0" y="1"/>
            <a:ext cx="12192000" cy="711200"/>
          </a:xfrm>
        </p:spPr>
        <p:txBody>
          <a:bodyPr>
            <a:noAutofit/>
          </a:bodyPr>
          <a:lstStyle/>
          <a:p>
            <a:r>
              <a:rPr lang="en-US" dirty="0"/>
              <a:t>3</a:t>
            </a:r>
            <a:r>
              <a:rPr lang="en-US" baseline="30000" dirty="0"/>
              <a:t>rd</a:t>
            </a:r>
            <a:r>
              <a:rPr lang="en-US" dirty="0"/>
              <a:t>-Gen Blockchain (2015-2018): Distributed Applications</a:t>
            </a:r>
            <a:endParaRPr lang="en-IN" dirty="0"/>
          </a:p>
        </p:txBody>
      </p:sp>
      <p:sp>
        <p:nvSpPr>
          <p:cNvPr id="5" name="Content Placeholder 4">
            <a:extLst>
              <a:ext uri="{FF2B5EF4-FFF2-40B4-BE49-F238E27FC236}">
                <a16:creationId xmlns:a16="http://schemas.microsoft.com/office/drawing/2014/main" id="{06C5F6F8-F8C8-9705-6530-61B77444B9E8}"/>
              </a:ext>
            </a:extLst>
          </p:cNvPr>
          <p:cNvSpPr>
            <a:spLocks noGrp="1"/>
          </p:cNvSpPr>
          <p:nvPr>
            <p:ph idx="1"/>
          </p:nvPr>
        </p:nvSpPr>
        <p:spPr>
          <a:xfrm>
            <a:off x="131763" y="863600"/>
            <a:ext cx="11867404" cy="5591175"/>
          </a:xfrm>
        </p:spPr>
        <p:txBody>
          <a:bodyPr/>
          <a:lstStyle/>
          <a:p>
            <a:r>
              <a:rPr lang="en-US" dirty="0"/>
              <a:t>This generation saw the arrival of </a:t>
            </a:r>
            <a:r>
              <a:rPr lang="en-US" dirty="0">
                <a:solidFill>
                  <a:srgbClr val="C00000"/>
                </a:solidFill>
              </a:rPr>
              <a:t>Hyperledger</a:t>
            </a:r>
            <a:r>
              <a:rPr lang="en-US" dirty="0"/>
              <a:t> from the </a:t>
            </a:r>
            <a:r>
              <a:rPr lang="en-US" dirty="0">
                <a:solidFill>
                  <a:srgbClr val="C00000"/>
                </a:solidFill>
              </a:rPr>
              <a:t>Linux Foundation </a:t>
            </a:r>
            <a:r>
              <a:rPr lang="en-US" dirty="0"/>
              <a:t>and </a:t>
            </a:r>
            <a:r>
              <a:rPr lang="en-US" dirty="0">
                <a:solidFill>
                  <a:srgbClr val="C00000"/>
                </a:solidFill>
              </a:rPr>
              <a:t>Decentralized Applications</a:t>
            </a:r>
            <a:r>
              <a:rPr lang="en-US" dirty="0"/>
              <a:t> (</a:t>
            </a:r>
            <a:r>
              <a:rPr lang="en-US" dirty="0" err="1"/>
              <a:t>DApps</a:t>
            </a:r>
            <a:r>
              <a:rPr lang="en-US" dirty="0"/>
              <a:t>) of </a:t>
            </a:r>
            <a:r>
              <a:rPr lang="en-US" dirty="0">
                <a:solidFill>
                  <a:srgbClr val="C00000"/>
                </a:solidFill>
              </a:rPr>
              <a:t>Ethereum</a:t>
            </a:r>
            <a:r>
              <a:rPr lang="en-US" dirty="0"/>
              <a:t>.</a:t>
            </a:r>
          </a:p>
          <a:p>
            <a:r>
              <a:rPr lang="en-US" dirty="0"/>
              <a:t>Though the Hyperledger is a platform that can plug in any consensus mechanism, Smart Contracts of Ethereum opened up the possibility of a Proof-of-Stake consensus mechanism.</a:t>
            </a:r>
          </a:p>
          <a:p>
            <a:r>
              <a:rPr lang="en-US" dirty="0"/>
              <a:t>The focus of the generation was consensus mechanisms that can bring greater interoperability and boost network speeds. </a:t>
            </a:r>
          </a:p>
          <a:p>
            <a:r>
              <a:rPr lang="en-US" dirty="0"/>
              <a:t>Promoting cross-chain transactions, using sharding (a type of database partitioning that separates vast databases into smaller, faster, and more easily managed parts) and establishment of parallel chains are only some of the approaches being taken by the third generation blockchain solutions. </a:t>
            </a:r>
          </a:p>
          <a:p>
            <a:r>
              <a:rPr lang="en-US" dirty="0"/>
              <a:t>However, EOS and TRON have taken over the </a:t>
            </a:r>
            <a:r>
              <a:rPr lang="en-US" dirty="0" err="1"/>
              <a:t>DApps</a:t>
            </a:r>
            <a:r>
              <a:rPr lang="en-US" dirty="0"/>
              <a:t> market due to the scaling issues still inherent in the Ethereum platform.</a:t>
            </a:r>
            <a:endParaRPr lang="en-IN" dirty="0"/>
          </a:p>
        </p:txBody>
      </p:sp>
    </p:spTree>
    <p:extLst>
      <p:ext uri="{BB962C8B-B14F-4D97-AF65-F5344CB8AC3E}">
        <p14:creationId xmlns:p14="http://schemas.microsoft.com/office/powerpoint/2010/main" val="266584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5D926-2944-3BF3-674F-457EA21EFF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177A5D-11BF-21D7-EAC3-4E8D0B37220A}"/>
              </a:ext>
            </a:extLst>
          </p:cNvPr>
          <p:cNvSpPr>
            <a:spLocks noGrp="1"/>
          </p:cNvSpPr>
          <p:nvPr>
            <p:ph type="title"/>
          </p:nvPr>
        </p:nvSpPr>
        <p:spPr>
          <a:xfrm>
            <a:off x="0" y="1"/>
            <a:ext cx="12192000" cy="711200"/>
          </a:xfrm>
        </p:spPr>
        <p:txBody>
          <a:bodyPr>
            <a:noAutofit/>
          </a:bodyPr>
          <a:lstStyle/>
          <a:p>
            <a:r>
              <a:rPr lang="en-US" dirty="0"/>
              <a:t>4</a:t>
            </a:r>
            <a:r>
              <a:rPr lang="en-US" baseline="30000" dirty="0"/>
              <a:t>th</a:t>
            </a:r>
            <a:r>
              <a:rPr lang="en-US" dirty="0"/>
              <a:t>-Gen Blockchain (2018–Future)</a:t>
            </a:r>
            <a:endParaRPr lang="en-IN" dirty="0"/>
          </a:p>
        </p:txBody>
      </p:sp>
      <p:sp>
        <p:nvSpPr>
          <p:cNvPr id="5" name="Content Placeholder 4">
            <a:extLst>
              <a:ext uri="{FF2B5EF4-FFF2-40B4-BE49-F238E27FC236}">
                <a16:creationId xmlns:a16="http://schemas.microsoft.com/office/drawing/2014/main" id="{A6020D02-4541-9378-5252-B8749B79EB96}"/>
              </a:ext>
            </a:extLst>
          </p:cNvPr>
          <p:cNvSpPr>
            <a:spLocks noGrp="1"/>
          </p:cNvSpPr>
          <p:nvPr>
            <p:ph idx="1"/>
          </p:nvPr>
        </p:nvSpPr>
        <p:spPr>
          <a:xfrm>
            <a:off x="131763" y="863600"/>
            <a:ext cx="11867404" cy="5591175"/>
          </a:xfrm>
        </p:spPr>
        <p:txBody>
          <a:bodyPr/>
          <a:lstStyle/>
          <a:p>
            <a:r>
              <a:rPr lang="en-US" dirty="0"/>
              <a:t>Blockchain technology’s future appears optimistic as many governments and organizations are investing heavily in innovations and applications.</a:t>
            </a:r>
          </a:p>
          <a:p>
            <a:r>
              <a:rPr lang="en-US" dirty="0"/>
              <a:t>A </a:t>
            </a:r>
            <a:r>
              <a:rPr lang="en-US" dirty="0">
                <a:solidFill>
                  <a:srgbClr val="C00000"/>
                </a:solidFill>
              </a:rPr>
              <a:t>significant innovation </a:t>
            </a:r>
            <a:r>
              <a:rPr lang="en-US" dirty="0"/>
              <a:t>on the </a:t>
            </a:r>
            <a:r>
              <a:rPr lang="en-US" dirty="0">
                <a:solidFill>
                  <a:srgbClr val="C00000"/>
                </a:solidFill>
              </a:rPr>
              <a:t>horizon</a:t>
            </a:r>
            <a:r>
              <a:rPr lang="en-US" dirty="0"/>
              <a:t> is called </a:t>
            </a:r>
            <a:r>
              <a:rPr lang="en-US" dirty="0">
                <a:solidFill>
                  <a:srgbClr val="C00000"/>
                </a:solidFill>
              </a:rPr>
              <a:t>blockchain scaling</a:t>
            </a:r>
            <a:r>
              <a:rPr lang="en-US" dirty="0"/>
              <a:t>.</a:t>
            </a:r>
          </a:p>
          <a:p>
            <a:r>
              <a:rPr lang="en-US" dirty="0"/>
              <a:t>A </a:t>
            </a:r>
            <a:r>
              <a:rPr lang="en-US" dirty="0">
                <a:solidFill>
                  <a:srgbClr val="C00000"/>
                </a:solidFill>
              </a:rPr>
              <a:t>scaled blockchain</a:t>
            </a:r>
            <a:r>
              <a:rPr lang="en-US" dirty="0"/>
              <a:t> is expected to accelerate the processing speeds, without sacrificing security significantly. </a:t>
            </a:r>
          </a:p>
          <a:p>
            <a:r>
              <a:rPr lang="en-US" dirty="0"/>
              <a:t>This is done by assessing the computing power required to validate each transaction and then dividing the work efficiently. </a:t>
            </a:r>
          </a:p>
          <a:p>
            <a:r>
              <a:rPr lang="en-US" dirty="0"/>
              <a:t>Progress in this front is yet to be seen, but the outlook has been positive and more is expected on this front.</a:t>
            </a:r>
          </a:p>
          <a:p>
            <a:r>
              <a:rPr lang="en-IN" b="1" dirty="0">
                <a:solidFill>
                  <a:srgbClr val="C00000"/>
                </a:solidFill>
              </a:rPr>
              <a:t>Focus:</a:t>
            </a:r>
            <a:r>
              <a:rPr lang="en-IN" b="1" dirty="0"/>
              <a:t> </a:t>
            </a:r>
            <a:r>
              <a:rPr lang="en-IN" dirty="0"/>
              <a:t>Integrating blockchain into Industry 4.0, IoT, AI, and enterprise infrastructure</a:t>
            </a:r>
          </a:p>
          <a:p>
            <a:r>
              <a:rPr lang="en-IN" b="1" dirty="0">
                <a:solidFill>
                  <a:srgbClr val="C00000"/>
                </a:solidFill>
              </a:rPr>
              <a:t>Goals: </a:t>
            </a:r>
            <a:r>
              <a:rPr lang="en-IN" dirty="0"/>
              <a:t>Mass adoption, real-time data processing, user-friendly interfaces, regulation compliance</a:t>
            </a:r>
          </a:p>
        </p:txBody>
      </p:sp>
    </p:spTree>
    <p:extLst>
      <p:ext uri="{BB962C8B-B14F-4D97-AF65-F5344CB8AC3E}">
        <p14:creationId xmlns:p14="http://schemas.microsoft.com/office/powerpoint/2010/main" val="42064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normAutofit/>
          </a:bodyPr>
          <a:lstStyle/>
          <a:p>
            <a:r>
              <a:rPr lang="en-US" dirty="0"/>
              <a:t>Traditional v/s Blockchain Transactions</a:t>
            </a:r>
          </a:p>
        </p:txBody>
      </p:sp>
      <p:pic>
        <p:nvPicPr>
          <p:cNvPr id="10" name="Picture 9">
            <a:extLst>
              <a:ext uri="{FF2B5EF4-FFF2-40B4-BE49-F238E27FC236}">
                <a16:creationId xmlns:a16="http://schemas.microsoft.com/office/drawing/2014/main" id="{C09C8662-6FB3-0033-7BCF-0565864EE1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7" y="1033462"/>
            <a:ext cx="4143375" cy="1457325"/>
          </a:xfrm>
          <a:prstGeom prst="rect">
            <a:avLst/>
          </a:prstGeom>
          <a:noFill/>
          <a:ln>
            <a:noFill/>
          </a:ln>
        </p:spPr>
      </p:pic>
      <p:sp>
        <p:nvSpPr>
          <p:cNvPr id="11" name="TextBox 10">
            <a:extLst>
              <a:ext uri="{FF2B5EF4-FFF2-40B4-BE49-F238E27FC236}">
                <a16:creationId xmlns:a16="http://schemas.microsoft.com/office/drawing/2014/main" id="{0C089F30-CF25-0691-6F72-F2B82C91C82E}"/>
              </a:ext>
            </a:extLst>
          </p:cNvPr>
          <p:cNvSpPr txBox="1"/>
          <p:nvPr/>
        </p:nvSpPr>
        <p:spPr>
          <a:xfrm>
            <a:off x="864392" y="2490787"/>
            <a:ext cx="3205163" cy="388953"/>
          </a:xfrm>
          <a:prstGeom prst="rect">
            <a:avLst/>
          </a:prstGeom>
          <a:noFill/>
        </p:spPr>
        <p:txBody>
          <a:bodyPr wrap="square">
            <a:spAutoFit/>
          </a:bodyPr>
          <a:lstStyle/>
          <a:p>
            <a:pPr marL="228600" marR="0" indent="0" algn="ctr">
              <a:lnSpc>
                <a:spcPct val="115000"/>
              </a:lnSpc>
              <a:spcBef>
                <a:spcPts val="0"/>
              </a:spcBef>
              <a:spcAft>
                <a:spcPts val="600"/>
              </a:spcAft>
            </a:pPr>
            <a:r>
              <a:rPr lang="en-IN" sz="1800" b="1" kern="100" dirty="0">
                <a:effectLst/>
                <a:latin typeface="Roboto Condensed" panose="02000000000000000000" pitchFamily="2" charset="0"/>
                <a:ea typeface="Times New Roman" panose="02020603050405020304" pitchFamily="18" charset="0"/>
                <a:cs typeface="Shruti" panose="020B0502040204020203" pitchFamily="34" charset="0"/>
              </a:rPr>
              <a:t>Figure : Physical transaction</a:t>
            </a:r>
            <a:endParaRPr lang="en-IN" sz="1800" kern="100" dirty="0">
              <a:effectLst/>
              <a:latin typeface="Roboto Condensed" panose="02000000000000000000" pitchFamily="2" charset="0"/>
              <a:ea typeface="Times New Roman" panose="02020603050405020304" pitchFamily="18" charset="0"/>
              <a:cs typeface="Shruti" panose="020B0502040204020203" pitchFamily="34" charset="0"/>
            </a:endParaRPr>
          </a:p>
        </p:txBody>
      </p:sp>
      <p:pic>
        <p:nvPicPr>
          <p:cNvPr id="12" name="Picture 11">
            <a:extLst>
              <a:ext uri="{FF2B5EF4-FFF2-40B4-BE49-F238E27FC236}">
                <a16:creationId xmlns:a16="http://schemas.microsoft.com/office/drawing/2014/main" id="{467D135C-4070-C3AA-9D47-8E47722027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855" y="3192145"/>
            <a:ext cx="4942840" cy="2493010"/>
          </a:xfrm>
          <a:prstGeom prst="rect">
            <a:avLst/>
          </a:prstGeom>
          <a:noFill/>
          <a:ln>
            <a:noFill/>
          </a:ln>
        </p:spPr>
      </p:pic>
      <p:sp>
        <p:nvSpPr>
          <p:cNvPr id="13" name="TextBox 12">
            <a:extLst>
              <a:ext uri="{FF2B5EF4-FFF2-40B4-BE49-F238E27FC236}">
                <a16:creationId xmlns:a16="http://schemas.microsoft.com/office/drawing/2014/main" id="{A3F81EA9-A343-49D8-A3ED-7757D5A57455}"/>
              </a:ext>
            </a:extLst>
          </p:cNvPr>
          <p:cNvSpPr txBox="1"/>
          <p:nvPr/>
        </p:nvSpPr>
        <p:spPr>
          <a:xfrm>
            <a:off x="347660" y="5997560"/>
            <a:ext cx="4238626" cy="388953"/>
          </a:xfrm>
          <a:prstGeom prst="rect">
            <a:avLst/>
          </a:prstGeom>
          <a:noFill/>
        </p:spPr>
        <p:txBody>
          <a:bodyPr wrap="square">
            <a:spAutoFit/>
          </a:bodyPr>
          <a:lstStyle/>
          <a:p>
            <a:pPr marL="457200" marR="0" indent="0" algn="ctr">
              <a:lnSpc>
                <a:spcPct val="115000"/>
              </a:lnSpc>
              <a:spcBef>
                <a:spcPts val="0"/>
              </a:spcBef>
              <a:spcAft>
                <a:spcPts val="600"/>
              </a:spcAft>
            </a:pPr>
            <a:r>
              <a:rPr lang="en-IN" sz="1800" b="1" kern="100" dirty="0">
                <a:effectLst/>
                <a:latin typeface="Roboto Condensed" panose="02000000000000000000" pitchFamily="2" charset="0"/>
                <a:ea typeface="Times New Roman" panose="02020603050405020304" pitchFamily="18" charset="0"/>
                <a:cs typeface="Shruti" panose="020B0502040204020203" pitchFamily="34" charset="0"/>
              </a:rPr>
              <a:t>Figure : Traditional online transaction</a:t>
            </a:r>
            <a:endParaRPr lang="en-IN" sz="1800" kern="100" dirty="0">
              <a:effectLst/>
              <a:latin typeface="Roboto Condensed" panose="02000000000000000000" pitchFamily="2" charset="0"/>
              <a:ea typeface="Times New Roman" panose="02020603050405020304" pitchFamily="18" charset="0"/>
              <a:cs typeface="Shruti" panose="020B0502040204020203" pitchFamily="34" charset="0"/>
            </a:endParaRPr>
          </a:p>
        </p:txBody>
      </p:sp>
      <p:pic>
        <p:nvPicPr>
          <p:cNvPr id="14" name="Picture 13">
            <a:extLst>
              <a:ext uri="{FF2B5EF4-FFF2-40B4-BE49-F238E27FC236}">
                <a16:creationId xmlns:a16="http://schemas.microsoft.com/office/drawing/2014/main" id="{B09308B8-E554-65C0-C548-E0B2650A9D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41170" y="1911826"/>
            <a:ext cx="7250830" cy="2803049"/>
          </a:xfrm>
          <a:prstGeom prst="rect">
            <a:avLst/>
          </a:prstGeom>
          <a:noFill/>
          <a:ln>
            <a:noFill/>
          </a:ln>
        </p:spPr>
      </p:pic>
      <p:sp>
        <p:nvSpPr>
          <p:cNvPr id="15" name="TextBox 14">
            <a:extLst>
              <a:ext uri="{FF2B5EF4-FFF2-40B4-BE49-F238E27FC236}">
                <a16:creationId xmlns:a16="http://schemas.microsoft.com/office/drawing/2014/main" id="{479EEA4C-1A77-7754-3C9E-2FC6D1C3069F}"/>
              </a:ext>
            </a:extLst>
          </p:cNvPr>
          <p:cNvSpPr txBox="1"/>
          <p:nvPr/>
        </p:nvSpPr>
        <p:spPr>
          <a:xfrm>
            <a:off x="7024688" y="4948674"/>
            <a:ext cx="3090862" cy="369332"/>
          </a:xfrm>
          <a:prstGeom prst="rect">
            <a:avLst/>
          </a:prstGeom>
          <a:noFill/>
        </p:spPr>
        <p:txBody>
          <a:bodyPr wrap="square">
            <a:spAutoFit/>
          </a:bodyPr>
          <a:lstStyle/>
          <a:p>
            <a:r>
              <a:rPr lang="en-US" b="1" kern="100" dirty="0">
                <a:latin typeface="Roboto Condensed" panose="02000000000000000000" pitchFamily="2" charset="0"/>
                <a:cs typeface="Shruti" panose="020B0502040204020203" pitchFamily="34" charset="0"/>
              </a:rPr>
              <a:t>Figure : Blockchain transaction</a:t>
            </a:r>
            <a:endParaRPr lang="en-IN" b="1" kern="100" dirty="0">
              <a:latin typeface="Roboto Condensed" panose="02000000000000000000" pitchFamily="2" charset="0"/>
              <a:cs typeface="Shruti" panose="020B0502040204020203" pitchFamily="34" charset="0"/>
            </a:endParaRPr>
          </a:p>
        </p:txBody>
      </p:sp>
    </p:spTree>
    <p:extLst>
      <p:ext uri="{BB962C8B-B14F-4D97-AF65-F5344CB8AC3E}">
        <p14:creationId xmlns:p14="http://schemas.microsoft.com/office/powerpoint/2010/main" val="1896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5F2D8-DFC2-655D-0162-FEB0877687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9D51A4-8854-77B5-40AB-454279C06C62}"/>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Components of Blockchain</a:t>
            </a:r>
          </a:p>
        </p:txBody>
      </p:sp>
      <p:sp>
        <p:nvSpPr>
          <p:cNvPr id="3" name="Text Placeholder 2">
            <a:extLst>
              <a:ext uri="{FF2B5EF4-FFF2-40B4-BE49-F238E27FC236}">
                <a16:creationId xmlns:a16="http://schemas.microsoft.com/office/drawing/2014/main" id="{5EB43A52-0528-006A-D7E2-D5FAE293D474}"/>
              </a:ext>
            </a:extLst>
          </p:cNvPr>
          <p:cNvSpPr>
            <a:spLocks noGrp="1"/>
          </p:cNvSpPr>
          <p:nvPr>
            <p:ph type="body" idx="1"/>
          </p:nvPr>
        </p:nvSpPr>
        <p:spPr/>
        <p:txBody>
          <a:bodyPr/>
          <a:lstStyle/>
          <a:p>
            <a:r>
              <a:rPr lang="en-US" dirty="0"/>
              <a:t>Section - 3</a:t>
            </a:r>
          </a:p>
        </p:txBody>
      </p:sp>
    </p:spTree>
    <p:extLst>
      <p:ext uri="{BB962C8B-B14F-4D97-AF65-F5344CB8AC3E}">
        <p14:creationId xmlns:p14="http://schemas.microsoft.com/office/powerpoint/2010/main" val="2743677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US" dirty="0"/>
              <a:t>Components of Blockchain</a:t>
            </a:r>
          </a:p>
        </p:txBody>
      </p:sp>
      <p:grpSp>
        <p:nvGrpSpPr>
          <p:cNvPr id="11" name="Group 10">
            <a:extLst>
              <a:ext uri="{FF2B5EF4-FFF2-40B4-BE49-F238E27FC236}">
                <a16:creationId xmlns:a16="http://schemas.microsoft.com/office/drawing/2014/main" id="{73BD1797-90BE-A104-6AC9-EB6AA70C39BD}"/>
              </a:ext>
            </a:extLst>
          </p:cNvPr>
          <p:cNvGrpSpPr/>
          <p:nvPr/>
        </p:nvGrpSpPr>
        <p:grpSpPr>
          <a:xfrm>
            <a:off x="1627481" y="878771"/>
            <a:ext cx="2792824" cy="1675694"/>
            <a:chOff x="1495718" y="2763"/>
            <a:chExt cx="2792824" cy="1675694"/>
          </a:xfrm>
        </p:grpSpPr>
        <p:sp>
          <p:nvSpPr>
            <p:cNvPr id="30" name="Rectangle 29">
              <a:extLst>
                <a:ext uri="{FF2B5EF4-FFF2-40B4-BE49-F238E27FC236}">
                  <a16:creationId xmlns:a16="http://schemas.microsoft.com/office/drawing/2014/main" id="{AF09CAD6-D68E-CA89-31E7-DB3344334947}"/>
                </a:ext>
              </a:extLst>
            </p:cNvPr>
            <p:cNvSpPr/>
            <p:nvPr/>
          </p:nvSpPr>
          <p:spPr>
            <a:xfrm>
              <a:off x="1495718" y="2763"/>
              <a:ext cx="2792824" cy="1675694"/>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1" name="TextBox 30">
              <a:extLst>
                <a:ext uri="{FF2B5EF4-FFF2-40B4-BE49-F238E27FC236}">
                  <a16:creationId xmlns:a16="http://schemas.microsoft.com/office/drawing/2014/main" id="{56E95B86-F57C-81C4-A3E9-8B458FE385CC}"/>
                </a:ext>
              </a:extLst>
            </p:cNvPr>
            <p:cNvSpPr txBox="1"/>
            <p:nvPr/>
          </p:nvSpPr>
          <p:spPr>
            <a:xfrm>
              <a:off x="1495718" y="2763"/>
              <a:ext cx="2792824" cy="1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Node</a:t>
              </a:r>
              <a:endParaRPr lang="en-IN" sz="4400" kern="1200" dirty="0"/>
            </a:p>
          </p:txBody>
        </p:sp>
      </p:grpSp>
      <p:grpSp>
        <p:nvGrpSpPr>
          <p:cNvPr id="12" name="Group 11">
            <a:extLst>
              <a:ext uri="{FF2B5EF4-FFF2-40B4-BE49-F238E27FC236}">
                <a16:creationId xmlns:a16="http://schemas.microsoft.com/office/drawing/2014/main" id="{98D2F5F6-C7A9-4E4B-52CF-2F41F5984278}"/>
              </a:ext>
            </a:extLst>
          </p:cNvPr>
          <p:cNvGrpSpPr/>
          <p:nvPr/>
        </p:nvGrpSpPr>
        <p:grpSpPr>
          <a:xfrm>
            <a:off x="4699588" y="878771"/>
            <a:ext cx="2792824" cy="1675694"/>
            <a:chOff x="4567825" y="2763"/>
            <a:chExt cx="2792824" cy="1675694"/>
          </a:xfrm>
        </p:grpSpPr>
        <p:sp>
          <p:nvSpPr>
            <p:cNvPr id="28" name="Rectangle 27">
              <a:extLst>
                <a:ext uri="{FF2B5EF4-FFF2-40B4-BE49-F238E27FC236}">
                  <a16:creationId xmlns:a16="http://schemas.microsoft.com/office/drawing/2014/main" id="{C2F78243-1188-4696-D94F-82823D4640E7}"/>
                </a:ext>
              </a:extLst>
            </p:cNvPr>
            <p:cNvSpPr/>
            <p:nvPr/>
          </p:nvSpPr>
          <p:spPr>
            <a:xfrm>
              <a:off x="4567825" y="2763"/>
              <a:ext cx="2792824" cy="1675694"/>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9" name="TextBox 28">
              <a:extLst>
                <a:ext uri="{FF2B5EF4-FFF2-40B4-BE49-F238E27FC236}">
                  <a16:creationId xmlns:a16="http://schemas.microsoft.com/office/drawing/2014/main" id="{A3C7F5B4-C8AE-20BB-536F-C82F0C7D8CAB}"/>
                </a:ext>
              </a:extLst>
            </p:cNvPr>
            <p:cNvSpPr txBox="1"/>
            <p:nvPr/>
          </p:nvSpPr>
          <p:spPr>
            <a:xfrm>
              <a:off x="4567825" y="2763"/>
              <a:ext cx="2792824" cy="1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Ledger</a:t>
              </a:r>
              <a:endParaRPr lang="en-IN" sz="4400" kern="1200" dirty="0"/>
            </a:p>
          </p:txBody>
        </p:sp>
      </p:grpSp>
      <p:grpSp>
        <p:nvGrpSpPr>
          <p:cNvPr id="13" name="Group 12">
            <a:extLst>
              <a:ext uri="{FF2B5EF4-FFF2-40B4-BE49-F238E27FC236}">
                <a16:creationId xmlns:a16="http://schemas.microsoft.com/office/drawing/2014/main" id="{DC88557E-8918-7FE7-54A1-20C79BD1FAB4}"/>
              </a:ext>
            </a:extLst>
          </p:cNvPr>
          <p:cNvGrpSpPr/>
          <p:nvPr/>
        </p:nvGrpSpPr>
        <p:grpSpPr>
          <a:xfrm>
            <a:off x="7771694" y="878771"/>
            <a:ext cx="2792824" cy="1675694"/>
            <a:chOff x="7639931" y="2763"/>
            <a:chExt cx="2792824" cy="1675694"/>
          </a:xfrm>
        </p:grpSpPr>
        <p:sp>
          <p:nvSpPr>
            <p:cNvPr id="26" name="Rectangle 25">
              <a:extLst>
                <a:ext uri="{FF2B5EF4-FFF2-40B4-BE49-F238E27FC236}">
                  <a16:creationId xmlns:a16="http://schemas.microsoft.com/office/drawing/2014/main" id="{DAAF1149-5EC4-0771-1FB5-76BAE2E559F6}"/>
                </a:ext>
              </a:extLst>
            </p:cNvPr>
            <p:cNvSpPr/>
            <p:nvPr/>
          </p:nvSpPr>
          <p:spPr>
            <a:xfrm>
              <a:off x="7639931" y="2763"/>
              <a:ext cx="2792824" cy="1675694"/>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7" name="TextBox 26">
              <a:extLst>
                <a:ext uri="{FF2B5EF4-FFF2-40B4-BE49-F238E27FC236}">
                  <a16:creationId xmlns:a16="http://schemas.microsoft.com/office/drawing/2014/main" id="{9E139678-CAA5-E3DF-6E58-E948E6C8754F}"/>
                </a:ext>
              </a:extLst>
            </p:cNvPr>
            <p:cNvSpPr txBox="1"/>
            <p:nvPr/>
          </p:nvSpPr>
          <p:spPr>
            <a:xfrm>
              <a:off x="7639931" y="2763"/>
              <a:ext cx="2792824" cy="1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Wallet</a:t>
              </a:r>
              <a:endParaRPr lang="en-IN" sz="4400" kern="1200" dirty="0"/>
            </a:p>
          </p:txBody>
        </p:sp>
      </p:grpSp>
      <p:grpSp>
        <p:nvGrpSpPr>
          <p:cNvPr id="14" name="Group 13">
            <a:extLst>
              <a:ext uri="{FF2B5EF4-FFF2-40B4-BE49-F238E27FC236}">
                <a16:creationId xmlns:a16="http://schemas.microsoft.com/office/drawing/2014/main" id="{2442A6CA-2B8A-0BD0-BA7A-9A71509609A8}"/>
              </a:ext>
            </a:extLst>
          </p:cNvPr>
          <p:cNvGrpSpPr/>
          <p:nvPr/>
        </p:nvGrpSpPr>
        <p:grpSpPr>
          <a:xfrm>
            <a:off x="1627481" y="2833748"/>
            <a:ext cx="2792824" cy="1675694"/>
            <a:chOff x="1495718" y="1957740"/>
            <a:chExt cx="2792824" cy="1675694"/>
          </a:xfrm>
        </p:grpSpPr>
        <p:sp>
          <p:nvSpPr>
            <p:cNvPr id="24" name="Rectangle 23">
              <a:extLst>
                <a:ext uri="{FF2B5EF4-FFF2-40B4-BE49-F238E27FC236}">
                  <a16:creationId xmlns:a16="http://schemas.microsoft.com/office/drawing/2014/main" id="{5B8DBD7A-6D5C-6F81-ECBE-ED8D700D180D}"/>
                </a:ext>
              </a:extLst>
            </p:cNvPr>
            <p:cNvSpPr/>
            <p:nvPr/>
          </p:nvSpPr>
          <p:spPr>
            <a:xfrm>
              <a:off x="1495718" y="1957740"/>
              <a:ext cx="2792824" cy="1675694"/>
            </a:xfrm>
            <a:prstGeom prst="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5" name="TextBox 24">
              <a:extLst>
                <a:ext uri="{FF2B5EF4-FFF2-40B4-BE49-F238E27FC236}">
                  <a16:creationId xmlns:a16="http://schemas.microsoft.com/office/drawing/2014/main" id="{B375D8CE-336F-16B4-AB59-0504A714BF7C}"/>
                </a:ext>
              </a:extLst>
            </p:cNvPr>
            <p:cNvSpPr txBox="1"/>
            <p:nvPr/>
          </p:nvSpPr>
          <p:spPr>
            <a:xfrm>
              <a:off x="1495718" y="1957740"/>
              <a:ext cx="2792824" cy="1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Nonce</a:t>
              </a:r>
              <a:endParaRPr lang="en-IN" sz="4400" kern="1200" dirty="0"/>
            </a:p>
          </p:txBody>
        </p:sp>
      </p:grpSp>
      <p:grpSp>
        <p:nvGrpSpPr>
          <p:cNvPr id="15" name="Group 14">
            <a:extLst>
              <a:ext uri="{FF2B5EF4-FFF2-40B4-BE49-F238E27FC236}">
                <a16:creationId xmlns:a16="http://schemas.microsoft.com/office/drawing/2014/main" id="{0F4C6B89-5734-9069-043B-33074B754A2B}"/>
              </a:ext>
            </a:extLst>
          </p:cNvPr>
          <p:cNvGrpSpPr/>
          <p:nvPr/>
        </p:nvGrpSpPr>
        <p:grpSpPr>
          <a:xfrm>
            <a:off x="4699588" y="2833748"/>
            <a:ext cx="2792824" cy="1675694"/>
            <a:chOff x="4567825" y="1957740"/>
            <a:chExt cx="2792824" cy="1675694"/>
          </a:xfrm>
        </p:grpSpPr>
        <p:sp>
          <p:nvSpPr>
            <p:cNvPr id="22" name="Rectangle 21">
              <a:extLst>
                <a:ext uri="{FF2B5EF4-FFF2-40B4-BE49-F238E27FC236}">
                  <a16:creationId xmlns:a16="http://schemas.microsoft.com/office/drawing/2014/main" id="{1F67C75D-C0DA-6EFC-5DB9-F89147470E04}"/>
                </a:ext>
              </a:extLst>
            </p:cNvPr>
            <p:cNvSpPr/>
            <p:nvPr/>
          </p:nvSpPr>
          <p:spPr>
            <a:xfrm>
              <a:off x="4567825" y="1957740"/>
              <a:ext cx="2792824" cy="1675694"/>
            </a:xfrm>
            <a:prstGeom prst="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62F89827-2DCB-F6D3-DB37-A83EBE9BA72C}"/>
                </a:ext>
              </a:extLst>
            </p:cNvPr>
            <p:cNvSpPr txBox="1"/>
            <p:nvPr/>
          </p:nvSpPr>
          <p:spPr>
            <a:xfrm>
              <a:off x="4567825" y="1957740"/>
              <a:ext cx="2792824" cy="1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Hash</a:t>
              </a:r>
              <a:endParaRPr lang="en-IN" sz="4400" kern="1200" dirty="0"/>
            </a:p>
          </p:txBody>
        </p:sp>
      </p:grpSp>
      <p:grpSp>
        <p:nvGrpSpPr>
          <p:cNvPr id="16" name="Group 15">
            <a:extLst>
              <a:ext uri="{FF2B5EF4-FFF2-40B4-BE49-F238E27FC236}">
                <a16:creationId xmlns:a16="http://schemas.microsoft.com/office/drawing/2014/main" id="{91CDC709-E96E-125C-256A-CA6B027A2CC7}"/>
              </a:ext>
            </a:extLst>
          </p:cNvPr>
          <p:cNvGrpSpPr/>
          <p:nvPr/>
        </p:nvGrpSpPr>
        <p:grpSpPr>
          <a:xfrm>
            <a:off x="7771694" y="2833748"/>
            <a:ext cx="2792824" cy="1675694"/>
            <a:chOff x="7639931" y="1957740"/>
            <a:chExt cx="2792824" cy="1675694"/>
          </a:xfrm>
        </p:grpSpPr>
        <p:sp>
          <p:nvSpPr>
            <p:cNvPr id="20" name="Rectangle 19">
              <a:extLst>
                <a:ext uri="{FF2B5EF4-FFF2-40B4-BE49-F238E27FC236}">
                  <a16:creationId xmlns:a16="http://schemas.microsoft.com/office/drawing/2014/main" id="{EA1EAC48-EB9C-10F6-601C-B6F0053C5D14}"/>
                </a:ext>
              </a:extLst>
            </p:cNvPr>
            <p:cNvSpPr/>
            <p:nvPr/>
          </p:nvSpPr>
          <p:spPr>
            <a:xfrm>
              <a:off x="7639931" y="1957740"/>
              <a:ext cx="2792824" cy="1675694"/>
            </a:xfrm>
            <a:prstGeom prst="rect">
              <a:avLst/>
            </a:prstGeom>
            <a:solidFill>
              <a:srgbClr val="7030A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1B2613A4-5F4A-10CD-F229-BCB3FD8AA9DB}"/>
                </a:ext>
              </a:extLst>
            </p:cNvPr>
            <p:cNvSpPr txBox="1"/>
            <p:nvPr/>
          </p:nvSpPr>
          <p:spPr>
            <a:xfrm>
              <a:off x="7639931" y="1957740"/>
              <a:ext cx="2792824" cy="1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Mining</a:t>
              </a:r>
              <a:endParaRPr lang="en-IN" sz="4400" kern="1200" dirty="0"/>
            </a:p>
          </p:txBody>
        </p:sp>
      </p:grpSp>
      <p:grpSp>
        <p:nvGrpSpPr>
          <p:cNvPr id="17" name="Group 16">
            <a:extLst>
              <a:ext uri="{FF2B5EF4-FFF2-40B4-BE49-F238E27FC236}">
                <a16:creationId xmlns:a16="http://schemas.microsoft.com/office/drawing/2014/main" id="{BE72F443-BB7D-A5C8-F18B-2BE296EDEC5C}"/>
              </a:ext>
            </a:extLst>
          </p:cNvPr>
          <p:cNvGrpSpPr/>
          <p:nvPr/>
        </p:nvGrpSpPr>
        <p:grpSpPr>
          <a:xfrm>
            <a:off x="4699588" y="4788725"/>
            <a:ext cx="2792824" cy="1675694"/>
            <a:chOff x="4567825" y="3912717"/>
            <a:chExt cx="2792824" cy="1675694"/>
          </a:xfrm>
        </p:grpSpPr>
        <p:sp>
          <p:nvSpPr>
            <p:cNvPr id="18" name="Rectangle 17">
              <a:extLst>
                <a:ext uri="{FF2B5EF4-FFF2-40B4-BE49-F238E27FC236}">
                  <a16:creationId xmlns:a16="http://schemas.microsoft.com/office/drawing/2014/main" id="{AE9CDB1C-9645-E345-FA42-EBBDCC249178}"/>
                </a:ext>
              </a:extLst>
            </p:cNvPr>
            <p:cNvSpPr/>
            <p:nvPr/>
          </p:nvSpPr>
          <p:spPr>
            <a:xfrm>
              <a:off x="4567825" y="3912717"/>
              <a:ext cx="2792824" cy="1675694"/>
            </a:xfrm>
            <a:prstGeom prst="rect">
              <a:avLst/>
            </a:prstGeom>
            <a:solidFill>
              <a:srgbClr val="00206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19" name="TextBox 18">
              <a:extLst>
                <a:ext uri="{FF2B5EF4-FFF2-40B4-BE49-F238E27FC236}">
                  <a16:creationId xmlns:a16="http://schemas.microsoft.com/office/drawing/2014/main" id="{AD5A30E6-D6F9-8689-0DF5-805B55C34BE2}"/>
                </a:ext>
              </a:extLst>
            </p:cNvPr>
            <p:cNvSpPr txBox="1"/>
            <p:nvPr/>
          </p:nvSpPr>
          <p:spPr>
            <a:xfrm>
              <a:off x="4567825" y="3912717"/>
              <a:ext cx="2792824" cy="16756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Consensus Protocol</a:t>
              </a:r>
              <a:endParaRPr lang="en-IN" sz="4400" kern="1200" dirty="0"/>
            </a:p>
          </p:txBody>
        </p:sp>
      </p:grpSp>
    </p:spTree>
    <p:extLst>
      <p:ext uri="{BB962C8B-B14F-4D97-AF65-F5344CB8AC3E}">
        <p14:creationId xmlns:p14="http://schemas.microsoft.com/office/powerpoint/2010/main" val="3987341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D02C6-69B1-FBCE-B35C-0C6AC9207F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787CD3-988B-5760-2FE2-8568D283C77F}"/>
              </a:ext>
            </a:extLst>
          </p:cNvPr>
          <p:cNvSpPr>
            <a:spLocks noGrp="1"/>
          </p:cNvSpPr>
          <p:nvPr>
            <p:ph type="title"/>
          </p:nvPr>
        </p:nvSpPr>
        <p:spPr>
          <a:xfrm>
            <a:off x="0" y="1"/>
            <a:ext cx="12192000" cy="711200"/>
          </a:xfrm>
        </p:spPr>
        <p:txBody>
          <a:bodyPr>
            <a:noAutofit/>
          </a:bodyPr>
          <a:lstStyle/>
          <a:p>
            <a:r>
              <a:rPr lang="en-US" dirty="0"/>
              <a:t>Components of Blockchain</a:t>
            </a:r>
            <a:endParaRPr lang="en-IN" dirty="0"/>
          </a:p>
        </p:txBody>
      </p:sp>
      <p:sp>
        <p:nvSpPr>
          <p:cNvPr id="5" name="Content Placeholder 4">
            <a:extLst>
              <a:ext uri="{FF2B5EF4-FFF2-40B4-BE49-F238E27FC236}">
                <a16:creationId xmlns:a16="http://schemas.microsoft.com/office/drawing/2014/main" id="{E4997B7B-2457-0E73-EC2F-361FBC38DA66}"/>
              </a:ext>
            </a:extLst>
          </p:cNvPr>
          <p:cNvSpPr>
            <a:spLocks noGrp="1"/>
          </p:cNvSpPr>
          <p:nvPr>
            <p:ph idx="1"/>
          </p:nvPr>
        </p:nvSpPr>
        <p:spPr>
          <a:xfrm>
            <a:off x="131763" y="863600"/>
            <a:ext cx="11867404" cy="5591175"/>
          </a:xfrm>
        </p:spPr>
        <p:txBody>
          <a:bodyPr/>
          <a:lstStyle/>
          <a:p>
            <a:r>
              <a:rPr lang="en-US" dirty="0"/>
              <a:t>Node: Participant in the network</a:t>
            </a:r>
          </a:p>
          <a:p>
            <a:r>
              <a:rPr lang="en-US" dirty="0"/>
              <a:t>Block: Holds data and metadata</a:t>
            </a:r>
          </a:p>
          <a:p>
            <a:r>
              <a:rPr lang="en-US" dirty="0"/>
              <a:t>Chain: Sequence of blocks</a:t>
            </a:r>
          </a:p>
          <a:p>
            <a:r>
              <a:rPr lang="en-US" dirty="0"/>
              <a:t>Transaction: Record of action</a:t>
            </a:r>
          </a:p>
          <a:p>
            <a:r>
              <a:rPr lang="en-US" dirty="0"/>
              <a:t>Consensus Algorithm</a:t>
            </a:r>
          </a:p>
          <a:p>
            <a:r>
              <a:rPr lang="en-US" dirty="0"/>
              <a:t>Smart Contracts</a:t>
            </a:r>
          </a:p>
        </p:txBody>
      </p:sp>
    </p:spTree>
    <p:extLst>
      <p:ext uri="{BB962C8B-B14F-4D97-AF65-F5344CB8AC3E}">
        <p14:creationId xmlns:p14="http://schemas.microsoft.com/office/powerpoint/2010/main" val="136113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56233-570D-225B-3B09-E8689DBD925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ED913A2-673B-96D7-A847-9630DD4E02C6}"/>
              </a:ext>
            </a:extLst>
          </p:cNvPr>
          <p:cNvSpPr>
            <a:spLocks noGrp="1"/>
          </p:cNvSpPr>
          <p:nvPr>
            <p:ph type="title"/>
          </p:nvPr>
        </p:nvSpPr>
        <p:spPr>
          <a:xfrm>
            <a:off x="0" y="1"/>
            <a:ext cx="12192000" cy="711200"/>
          </a:xfrm>
        </p:spPr>
        <p:txBody>
          <a:bodyPr/>
          <a:lstStyle/>
          <a:p>
            <a:r>
              <a:rPr lang="en-US" dirty="0"/>
              <a:t>Blockchain Transaction in a Nutshell</a:t>
            </a:r>
          </a:p>
        </p:txBody>
      </p:sp>
      <p:pic>
        <p:nvPicPr>
          <p:cNvPr id="2" name="Picture 1">
            <a:extLst>
              <a:ext uri="{FF2B5EF4-FFF2-40B4-BE49-F238E27FC236}">
                <a16:creationId xmlns:a16="http://schemas.microsoft.com/office/drawing/2014/main" id="{57D756FE-F4DE-BD07-FFC8-69256BF0FE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6859" y="1244291"/>
            <a:ext cx="3036570" cy="1026795"/>
          </a:xfrm>
          <a:prstGeom prst="rect">
            <a:avLst/>
          </a:prstGeom>
          <a:noFill/>
          <a:ln>
            <a:noFill/>
          </a:ln>
        </p:spPr>
      </p:pic>
      <p:sp>
        <p:nvSpPr>
          <p:cNvPr id="3" name="TextBox 2">
            <a:extLst>
              <a:ext uri="{FF2B5EF4-FFF2-40B4-BE49-F238E27FC236}">
                <a16:creationId xmlns:a16="http://schemas.microsoft.com/office/drawing/2014/main" id="{BDC79397-87D0-F979-C085-1AA5A4294A33}"/>
              </a:ext>
            </a:extLst>
          </p:cNvPr>
          <p:cNvSpPr txBox="1"/>
          <p:nvPr/>
        </p:nvSpPr>
        <p:spPr>
          <a:xfrm>
            <a:off x="147638" y="815174"/>
            <a:ext cx="5948362" cy="388953"/>
          </a:xfrm>
          <a:prstGeom prst="rect">
            <a:avLst/>
          </a:prstGeom>
          <a:noFill/>
        </p:spPr>
        <p:txBody>
          <a:bodyPr wrap="square">
            <a:spAutoFit/>
          </a:bodyPr>
          <a:lstStyle/>
          <a:p>
            <a:pPr marL="0" marR="0" indent="0" algn="just">
              <a:lnSpc>
                <a:spcPct val="115000"/>
              </a:lnSpc>
              <a:spcBef>
                <a:spcPts val="0"/>
              </a:spcBef>
              <a:spcAft>
                <a:spcPts val="600"/>
              </a:spcAft>
            </a:pPr>
            <a:r>
              <a:rPr lang="en-IN" sz="1800" b="1" kern="100" dirty="0">
                <a:effectLst/>
                <a:latin typeface="Roboto Condensed" panose="02000000000000000000" pitchFamily="2" charset="0"/>
                <a:ea typeface="Times New Roman" panose="02020603050405020304" pitchFamily="18" charset="0"/>
                <a:cs typeface="Shruti" panose="020B0502040204020203" pitchFamily="34" charset="0"/>
              </a:rPr>
              <a:t>Step 1: Joe requests the proposed transaction</a:t>
            </a:r>
            <a:endParaRPr lang="en-IN" sz="1800" kern="100" dirty="0">
              <a:effectLst/>
              <a:latin typeface="Roboto Condensed" panose="02000000000000000000" pitchFamily="2" charset="0"/>
              <a:ea typeface="Times New Roman" panose="02020603050405020304" pitchFamily="18" charset="0"/>
              <a:cs typeface="Shruti" panose="020B0502040204020203" pitchFamily="34" charset="0"/>
            </a:endParaRPr>
          </a:p>
        </p:txBody>
      </p:sp>
      <p:sp>
        <p:nvSpPr>
          <p:cNvPr id="5" name="TextBox 4">
            <a:extLst>
              <a:ext uri="{FF2B5EF4-FFF2-40B4-BE49-F238E27FC236}">
                <a16:creationId xmlns:a16="http://schemas.microsoft.com/office/drawing/2014/main" id="{16963621-D596-707F-7A92-CB3AE160F513}"/>
              </a:ext>
            </a:extLst>
          </p:cNvPr>
          <p:cNvSpPr txBox="1"/>
          <p:nvPr/>
        </p:nvSpPr>
        <p:spPr>
          <a:xfrm>
            <a:off x="147638" y="2230922"/>
            <a:ext cx="5815012" cy="388953"/>
          </a:xfrm>
          <a:prstGeom prst="rect">
            <a:avLst/>
          </a:prstGeom>
          <a:noFill/>
        </p:spPr>
        <p:txBody>
          <a:bodyPr wrap="square">
            <a:spAutoFit/>
          </a:bodyPr>
          <a:lstStyle/>
          <a:p>
            <a:pPr marL="0" marR="0" indent="0" algn="just">
              <a:lnSpc>
                <a:spcPct val="115000"/>
              </a:lnSpc>
              <a:spcBef>
                <a:spcPts val="0"/>
              </a:spcBef>
              <a:spcAft>
                <a:spcPts val="600"/>
              </a:spcAft>
            </a:pPr>
            <a:r>
              <a:rPr lang="en-IN" sz="1800" b="1" kern="100" dirty="0">
                <a:effectLst/>
                <a:latin typeface="Roboto Condensed" panose="02000000000000000000" pitchFamily="2" charset="0"/>
                <a:ea typeface="Times New Roman" panose="02020603050405020304" pitchFamily="18" charset="0"/>
                <a:cs typeface="Shruti" panose="020B0502040204020203" pitchFamily="34" charset="0"/>
              </a:rPr>
              <a:t>Step 2: The proposed transaction is</a:t>
            </a:r>
            <a:r>
              <a:rPr lang="en-IN" kern="100" dirty="0">
                <a:latin typeface="Roboto Condensed" panose="02000000000000000000" pitchFamily="2" charset="0"/>
                <a:ea typeface="Times New Roman" panose="02020603050405020304" pitchFamily="18" charset="0"/>
                <a:cs typeface="Shruti" panose="020B0502040204020203" pitchFamily="34" charset="0"/>
              </a:rPr>
              <a:t> </a:t>
            </a:r>
            <a:r>
              <a:rPr lang="en-IN" sz="1800" b="1" kern="100" dirty="0">
                <a:effectLst/>
                <a:latin typeface="Roboto Condensed" panose="02000000000000000000" pitchFamily="2" charset="0"/>
                <a:ea typeface="Times New Roman" panose="02020603050405020304" pitchFamily="18" charset="0"/>
                <a:cs typeface="Shruti" panose="020B0502040204020203" pitchFamily="34" charset="0"/>
              </a:rPr>
              <a:t>broadcast to the network</a:t>
            </a:r>
            <a:endParaRPr lang="en-IN" sz="1800" kern="100" dirty="0">
              <a:effectLst/>
              <a:latin typeface="Roboto Condensed" panose="02000000000000000000" pitchFamily="2" charset="0"/>
              <a:ea typeface="Times New Roman" panose="02020603050405020304" pitchFamily="18" charset="0"/>
              <a:cs typeface="Shruti" panose="020B0502040204020203" pitchFamily="34" charset="0"/>
            </a:endParaRPr>
          </a:p>
        </p:txBody>
      </p:sp>
      <p:pic>
        <p:nvPicPr>
          <p:cNvPr id="6" name="Picture 5">
            <a:extLst>
              <a:ext uri="{FF2B5EF4-FFF2-40B4-BE49-F238E27FC236}">
                <a16:creationId xmlns:a16="http://schemas.microsoft.com/office/drawing/2014/main" id="{C9D36860-2727-FC37-DDAA-B4FBF79394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8124" y="2669881"/>
            <a:ext cx="3114040" cy="2233930"/>
          </a:xfrm>
          <a:prstGeom prst="rect">
            <a:avLst/>
          </a:prstGeom>
          <a:noFill/>
          <a:ln>
            <a:noFill/>
          </a:ln>
        </p:spPr>
      </p:pic>
      <p:sp>
        <p:nvSpPr>
          <p:cNvPr id="7" name="TextBox 6">
            <a:extLst>
              <a:ext uri="{FF2B5EF4-FFF2-40B4-BE49-F238E27FC236}">
                <a16:creationId xmlns:a16="http://schemas.microsoft.com/office/drawing/2014/main" id="{FD8EBD09-EBBC-8AF6-D07F-28CCC5059328}"/>
              </a:ext>
            </a:extLst>
          </p:cNvPr>
          <p:cNvSpPr txBox="1"/>
          <p:nvPr/>
        </p:nvSpPr>
        <p:spPr>
          <a:xfrm>
            <a:off x="147638" y="5202594"/>
            <a:ext cx="5815012" cy="707501"/>
          </a:xfrm>
          <a:prstGeom prst="rect">
            <a:avLst/>
          </a:prstGeom>
          <a:noFill/>
        </p:spPr>
        <p:txBody>
          <a:bodyPr wrap="square">
            <a:spAutoFit/>
          </a:bodyPr>
          <a:lstStyle/>
          <a:p>
            <a:pPr marL="0" marR="0" indent="0" algn="just">
              <a:lnSpc>
                <a:spcPct val="115000"/>
              </a:lnSpc>
              <a:spcBef>
                <a:spcPts val="0"/>
              </a:spcBef>
              <a:spcAft>
                <a:spcPts val="600"/>
              </a:spcAft>
            </a:pPr>
            <a:r>
              <a:rPr lang="en-IN" sz="1800" b="1" kern="100" dirty="0">
                <a:effectLst/>
                <a:latin typeface="Roboto Condensed" panose="02000000000000000000" pitchFamily="2" charset="0"/>
                <a:ea typeface="Times New Roman" panose="02020603050405020304" pitchFamily="18" charset="0"/>
                <a:cs typeface="Shruti" panose="020B0502040204020203" pitchFamily="34" charset="0"/>
              </a:rPr>
              <a:t>Step 3: Miners verify the transaction and bundle it into a block along with other transactions</a:t>
            </a:r>
            <a:endParaRPr lang="en-IN" sz="1800" kern="100" dirty="0">
              <a:effectLst/>
              <a:latin typeface="Roboto Condensed" panose="02000000000000000000" pitchFamily="2" charset="0"/>
              <a:ea typeface="Times New Roman" panose="02020603050405020304" pitchFamily="18" charset="0"/>
              <a:cs typeface="Shruti" panose="020B0502040204020203" pitchFamily="34" charset="0"/>
            </a:endParaRPr>
          </a:p>
        </p:txBody>
      </p:sp>
      <p:sp>
        <p:nvSpPr>
          <p:cNvPr id="8" name="TextBox 7">
            <a:extLst>
              <a:ext uri="{FF2B5EF4-FFF2-40B4-BE49-F238E27FC236}">
                <a16:creationId xmlns:a16="http://schemas.microsoft.com/office/drawing/2014/main" id="{453C46AA-D549-6B2B-ECEE-AC4151EF2F8A}"/>
              </a:ext>
            </a:extLst>
          </p:cNvPr>
          <p:cNvSpPr txBox="1"/>
          <p:nvPr/>
        </p:nvSpPr>
        <p:spPr>
          <a:xfrm>
            <a:off x="6067426" y="815174"/>
            <a:ext cx="6124574" cy="707501"/>
          </a:xfrm>
          <a:prstGeom prst="rect">
            <a:avLst/>
          </a:prstGeom>
          <a:noFill/>
        </p:spPr>
        <p:txBody>
          <a:bodyPr wrap="square">
            <a:spAutoFit/>
          </a:bodyPr>
          <a:lstStyle/>
          <a:p>
            <a:pPr marL="0" marR="0" indent="0" algn="just">
              <a:lnSpc>
                <a:spcPct val="115000"/>
              </a:lnSpc>
              <a:spcBef>
                <a:spcPts val="0"/>
              </a:spcBef>
              <a:spcAft>
                <a:spcPts val="600"/>
              </a:spcAft>
            </a:pPr>
            <a:r>
              <a:rPr lang="en-IN" sz="1800" b="1" kern="100" dirty="0">
                <a:effectLst/>
                <a:latin typeface="Roboto Condensed" panose="02000000000000000000" pitchFamily="2" charset="0"/>
                <a:ea typeface="Times New Roman" panose="02020603050405020304" pitchFamily="18" charset="0"/>
                <a:cs typeface="Shruti" panose="020B0502040204020203" pitchFamily="34" charset="0"/>
              </a:rPr>
              <a:t>Step 4: Miners compete to solve the complex mathematical puzzle.</a:t>
            </a:r>
            <a:endParaRPr lang="en-IN" sz="1800" kern="100" dirty="0">
              <a:effectLst/>
              <a:latin typeface="Roboto Condensed" panose="02000000000000000000" pitchFamily="2" charset="0"/>
              <a:ea typeface="Times New Roman" panose="02020603050405020304" pitchFamily="18" charset="0"/>
              <a:cs typeface="Shruti" panose="020B0502040204020203" pitchFamily="34" charset="0"/>
            </a:endParaRPr>
          </a:p>
        </p:txBody>
      </p:sp>
      <p:pic>
        <p:nvPicPr>
          <p:cNvPr id="9" name="Picture 8">
            <a:extLst>
              <a:ext uri="{FF2B5EF4-FFF2-40B4-BE49-F238E27FC236}">
                <a16:creationId xmlns:a16="http://schemas.microsoft.com/office/drawing/2014/main" id="{7B92AF1A-EF90-5813-C757-0DA0C52C21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29721" y="1210175"/>
            <a:ext cx="2545080" cy="2536190"/>
          </a:xfrm>
          <a:prstGeom prst="rect">
            <a:avLst/>
          </a:prstGeom>
          <a:noFill/>
          <a:ln>
            <a:noFill/>
          </a:ln>
        </p:spPr>
      </p:pic>
      <p:sp>
        <p:nvSpPr>
          <p:cNvPr id="10" name="TextBox 9">
            <a:extLst>
              <a:ext uri="{FF2B5EF4-FFF2-40B4-BE49-F238E27FC236}">
                <a16:creationId xmlns:a16="http://schemas.microsoft.com/office/drawing/2014/main" id="{C77C0CB8-D453-9997-1611-61BB8B4010C1}"/>
              </a:ext>
            </a:extLst>
          </p:cNvPr>
          <p:cNvSpPr txBox="1"/>
          <p:nvPr/>
        </p:nvSpPr>
        <p:spPr>
          <a:xfrm>
            <a:off x="6072188" y="3934793"/>
            <a:ext cx="6143624" cy="388953"/>
          </a:xfrm>
          <a:prstGeom prst="rect">
            <a:avLst/>
          </a:prstGeom>
          <a:noFill/>
        </p:spPr>
        <p:txBody>
          <a:bodyPr wrap="square">
            <a:spAutoFit/>
          </a:bodyPr>
          <a:lstStyle/>
          <a:p>
            <a:pPr marL="0" marR="0" indent="0" algn="just">
              <a:lnSpc>
                <a:spcPct val="115000"/>
              </a:lnSpc>
              <a:spcBef>
                <a:spcPts val="0"/>
              </a:spcBef>
              <a:spcAft>
                <a:spcPts val="600"/>
              </a:spcAft>
            </a:pPr>
            <a:r>
              <a:rPr lang="en-IN" sz="1800" b="1" kern="100" dirty="0">
                <a:effectLst/>
                <a:latin typeface="Roboto Condensed" panose="02000000000000000000" pitchFamily="2" charset="0"/>
                <a:ea typeface="Times New Roman" panose="02020603050405020304" pitchFamily="18" charset="0"/>
                <a:cs typeface="Shruti" panose="020B0502040204020203" pitchFamily="34" charset="0"/>
              </a:rPr>
              <a:t>Step 5: The nodes verify the miner’s work.</a:t>
            </a:r>
            <a:endParaRPr lang="en-IN" sz="1800" kern="100" dirty="0">
              <a:effectLst/>
              <a:latin typeface="Roboto Condensed" panose="02000000000000000000" pitchFamily="2" charset="0"/>
              <a:ea typeface="Times New Roman" panose="02020603050405020304" pitchFamily="18" charset="0"/>
              <a:cs typeface="Shruti" panose="020B0502040204020203" pitchFamily="34" charset="0"/>
            </a:endParaRPr>
          </a:p>
        </p:txBody>
      </p:sp>
      <p:pic>
        <p:nvPicPr>
          <p:cNvPr id="32" name="Picture 31">
            <a:extLst>
              <a:ext uri="{FF2B5EF4-FFF2-40B4-BE49-F238E27FC236}">
                <a16:creationId xmlns:a16="http://schemas.microsoft.com/office/drawing/2014/main" id="{4305557C-3068-B9E5-20BC-710995A457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96225" y="4491131"/>
            <a:ext cx="2466975" cy="2130425"/>
          </a:xfrm>
          <a:prstGeom prst="rect">
            <a:avLst/>
          </a:prstGeom>
          <a:noFill/>
          <a:ln>
            <a:noFill/>
          </a:ln>
        </p:spPr>
      </p:pic>
      <p:cxnSp>
        <p:nvCxnSpPr>
          <p:cNvPr id="33" name="Straight Connector 32">
            <a:extLst>
              <a:ext uri="{FF2B5EF4-FFF2-40B4-BE49-F238E27FC236}">
                <a16:creationId xmlns:a16="http://schemas.microsoft.com/office/drawing/2014/main" id="{9F2CA963-D2D7-C9F1-A05B-A4C32BE86F30}"/>
              </a:ext>
            </a:extLst>
          </p:cNvPr>
          <p:cNvCxnSpPr/>
          <p:nvPr/>
        </p:nvCxnSpPr>
        <p:spPr>
          <a:xfrm>
            <a:off x="6010275" y="758024"/>
            <a:ext cx="0" cy="58063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11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E7A2E-8027-1E48-C49F-70C0A41A230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F7A3D2-17ED-1C02-288A-F1B2162ED1CF}"/>
              </a:ext>
            </a:extLst>
          </p:cNvPr>
          <p:cNvSpPr>
            <a:spLocks noGrp="1"/>
          </p:cNvSpPr>
          <p:nvPr>
            <p:ph type="title"/>
          </p:nvPr>
        </p:nvSpPr>
        <p:spPr>
          <a:xfrm>
            <a:off x="0" y="1"/>
            <a:ext cx="12192000" cy="711200"/>
          </a:xfrm>
        </p:spPr>
        <p:txBody>
          <a:bodyPr/>
          <a:lstStyle/>
          <a:p>
            <a:r>
              <a:rPr lang="en-US" dirty="0"/>
              <a:t>Blockchain Transaction in a Nutshell</a:t>
            </a:r>
          </a:p>
        </p:txBody>
      </p:sp>
      <p:sp>
        <p:nvSpPr>
          <p:cNvPr id="32" name="TextBox 31">
            <a:extLst>
              <a:ext uri="{FF2B5EF4-FFF2-40B4-BE49-F238E27FC236}">
                <a16:creationId xmlns:a16="http://schemas.microsoft.com/office/drawing/2014/main" id="{55B78876-DAAD-F022-181B-89122C8B814B}"/>
              </a:ext>
            </a:extLst>
          </p:cNvPr>
          <p:cNvSpPr txBox="1"/>
          <p:nvPr/>
        </p:nvSpPr>
        <p:spPr>
          <a:xfrm>
            <a:off x="147638" y="815174"/>
            <a:ext cx="5948362" cy="388953"/>
          </a:xfrm>
          <a:prstGeom prst="rect">
            <a:avLst/>
          </a:prstGeom>
          <a:noFill/>
        </p:spPr>
        <p:txBody>
          <a:bodyPr wrap="square">
            <a:spAutoFit/>
          </a:bodyPr>
          <a:lstStyle/>
          <a:p>
            <a:pPr marL="0" marR="0" indent="0" algn="just">
              <a:lnSpc>
                <a:spcPct val="115000"/>
              </a:lnSpc>
              <a:spcBef>
                <a:spcPts val="0"/>
              </a:spcBef>
              <a:spcAft>
                <a:spcPts val="600"/>
              </a:spcAft>
            </a:pPr>
            <a:r>
              <a:rPr lang="en-IN" sz="1800" b="1" kern="100" dirty="0">
                <a:effectLst/>
                <a:latin typeface="Roboto Condensed" panose="02000000000000000000" pitchFamily="2" charset="0"/>
                <a:ea typeface="Times New Roman" panose="02020603050405020304" pitchFamily="18" charset="0"/>
                <a:cs typeface="Shruti" panose="020B0502040204020203" pitchFamily="34" charset="0"/>
              </a:rPr>
              <a:t>Step 6: Block is added to the blockchain.</a:t>
            </a:r>
            <a:endParaRPr lang="en-IN" sz="1800" kern="100" dirty="0">
              <a:effectLst/>
              <a:latin typeface="Roboto Condensed" panose="02000000000000000000" pitchFamily="2" charset="0"/>
              <a:ea typeface="Times New Roman" panose="02020603050405020304" pitchFamily="18" charset="0"/>
              <a:cs typeface="Shruti" panose="020B0502040204020203" pitchFamily="34" charset="0"/>
            </a:endParaRPr>
          </a:p>
        </p:txBody>
      </p:sp>
      <p:sp>
        <p:nvSpPr>
          <p:cNvPr id="33" name="TextBox 32">
            <a:extLst>
              <a:ext uri="{FF2B5EF4-FFF2-40B4-BE49-F238E27FC236}">
                <a16:creationId xmlns:a16="http://schemas.microsoft.com/office/drawing/2014/main" id="{3C80B00C-F358-9E39-4786-0C92B1CFB517}"/>
              </a:ext>
            </a:extLst>
          </p:cNvPr>
          <p:cNvSpPr txBox="1"/>
          <p:nvPr/>
        </p:nvSpPr>
        <p:spPr>
          <a:xfrm>
            <a:off x="147638" y="2789637"/>
            <a:ext cx="5815012" cy="707501"/>
          </a:xfrm>
          <a:prstGeom prst="rect">
            <a:avLst/>
          </a:prstGeom>
          <a:noFill/>
        </p:spPr>
        <p:txBody>
          <a:bodyPr wrap="square">
            <a:spAutoFit/>
          </a:bodyPr>
          <a:lstStyle/>
          <a:p>
            <a:pPr marL="0" marR="0" indent="0" algn="just">
              <a:lnSpc>
                <a:spcPct val="115000"/>
              </a:lnSpc>
              <a:spcBef>
                <a:spcPts val="0"/>
              </a:spcBef>
              <a:spcAft>
                <a:spcPts val="600"/>
              </a:spcAft>
            </a:pPr>
            <a:r>
              <a:rPr lang="en-US" sz="1800" b="1" kern="100" dirty="0">
                <a:effectLst/>
                <a:latin typeface="Roboto Condensed" panose="02000000000000000000" pitchFamily="2" charset="0"/>
                <a:ea typeface="Times New Roman" panose="02020603050405020304" pitchFamily="18" charset="0"/>
                <a:cs typeface="Shruti" panose="020B0502040204020203" pitchFamily="34" charset="0"/>
              </a:rPr>
              <a:t>Step 7: The updated copy of the blockchain is circulated throughout the network.</a:t>
            </a:r>
            <a:endParaRPr lang="en-IN" sz="1800" kern="100" dirty="0">
              <a:effectLst/>
              <a:latin typeface="Roboto Condensed" panose="02000000000000000000" pitchFamily="2" charset="0"/>
              <a:ea typeface="Times New Roman" panose="02020603050405020304" pitchFamily="18" charset="0"/>
              <a:cs typeface="Shruti" panose="020B0502040204020203" pitchFamily="34" charset="0"/>
            </a:endParaRPr>
          </a:p>
        </p:txBody>
      </p:sp>
      <p:sp>
        <p:nvSpPr>
          <p:cNvPr id="34" name="TextBox 33">
            <a:extLst>
              <a:ext uri="{FF2B5EF4-FFF2-40B4-BE49-F238E27FC236}">
                <a16:creationId xmlns:a16="http://schemas.microsoft.com/office/drawing/2014/main" id="{FD8167E1-CF90-00E2-A8AA-4CE87ACB3196}"/>
              </a:ext>
            </a:extLst>
          </p:cNvPr>
          <p:cNvSpPr txBox="1"/>
          <p:nvPr/>
        </p:nvSpPr>
        <p:spPr>
          <a:xfrm>
            <a:off x="6067426" y="815174"/>
            <a:ext cx="6124574" cy="707501"/>
          </a:xfrm>
          <a:prstGeom prst="rect">
            <a:avLst/>
          </a:prstGeom>
          <a:noFill/>
        </p:spPr>
        <p:txBody>
          <a:bodyPr wrap="square">
            <a:spAutoFit/>
          </a:bodyPr>
          <a:lstStyle/>
          <a:p>
            <a:pPr marL="0" marR="0" indent="0" algn="just">
              <a:lnSpc>
                <a:spcPct val="115000"/>
              </a:lnSpc>
              <a:spcBef>
                <a:spcPts val="0"/>
              </a:spcBef>
              <a:spcAft>
                <a:spcPts val="600"/>
              </a:spcAft>
            </a:pPr>
            <a:r>
              <a:rPr lang="en-US" sz="1800" b="1" kern="100" dirty="0">
                <a:effectLst/>
                <a:latin typeface="Roboto Condensed" panose="02000000000000000000" pitchFamily="2" charset="0"/>
                <a:ea typeface="Times New Roman" panose="02020603050405020304" pitchFamily="18" charset="0"/>
                <a:cs typeface="Shruti" panose="020B0502040204020203" pitchFamily="34" charset="0"/>
              </a:rPr>
              <a:t>Step 8: Transaction completion Ann receives 0.5 BTC in her wallet The transaction is complete.</a:t>
            </a:r>
            <a:endParaRPr lang="en-IN" sz="1800" kern="100" dirty="0">
              <a:effectLst/>
              <a:latin typeface="Roboto Condensed" panose="02000000000000000000" pitchFamily="2" charset="0"/>
              <a:ea typeface="Times New Roman" panose="02020603050405020304" pitchFamily="18" charset="0"/>
              <a:cs typeface="Shruti" panose="020B0502040204020203" pitchFamily="34" charset="0"/>
            </a:endParaRPr>
          </a:p>
        </p:txBody>
      </p:sp>
      <p:cxnSp>
        <p:nvCxnSpPr>
          <p:cNvPr id="35" name="Straight Connector 34">
            <a:extLst>
              <a:ext uri="{FF2B5EF4-FFF2-40B4-BE49-F238E27FC236}">
                <a16:creationId xmlns:a16="http://schemas.microsoft.com/office/drawing/2014/main" id="{B16F3BA4-5480-49CC-FA17-4A8DB79AD88E}"/>
              </a:ext>
            </a:extLst>
          </p:cNvPr>
          <p:cNvCxnSpPr/>
          <p:nvPr/>
        </p:nvCxnSpPr>
        <p:spPr>
          <a:xfrm>
            <a:off x="6010275" y="758024"/>
            <a:ext cx="0" cy="58063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0042D01-DC9D-342F-7798-17B5AEA91B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0229" y="1323271"/>
            <a:ext cx="2812415" cy="1431925"/>
          </a:xfrm>
          <a:prstGeom prst="rect">
            <a:avLst/>
          </a:prstGeom>
          <a:noFill/>
          <a:ln>
            <a:noFill/>
          </a:ln>
        </p:spPr>
      </p:pic>
      <p:pic>
        <p:nvPicPr>
          <p:cNvPr id="37" name="Picture 36">
            <a:extLst>
              <a:ext uri="{FF2B5EF4-FFF2-40B4-BE49-F238E27FC236}">
                <a16:creationId xmlns:a16="http://schemas.microsoft.com/office/drawing/2014/main" id="{C8803D0B-4189-3EFE-CAB4-8A440598F6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1791" y="3919578"/>
            <a:ext cx="2846705" cy="2044700"/>
          </a:xfrm>
          <a:prstGeom prst="rect">
            <a:avLst/>
          </a:prstGeom>
          <a:noFill/>
          <a:ln>
            <a:noFill/>
          </a:ln>
        </p:spPr>
      </p:pic>
      <p:pic>
        <p:nvPicPr>
          <p:cNvPr id="38" name="Picture 37">
            <a:extLst>
              <a:ext uri="{FF2B5EF4-FFF2-40B4-BE49-F238E27FC236}">
                <a16:creationId xmlns:a16="http://schemas.microsoft.com/office/drawing/2014/main" id="{68B6E018-EA08-15C3-A7B1-D6FBB27C9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42055" y="1901327"/>
            <a:ext cx="3079750" cy="1242060"/>
          </a:xfrm>
          <a:prstGeom prst="rect">
            <a:avLst/>
          </a:prstGeom>
          <a:noFill/>
          <a:ln>
            <a:noFill/>
          </a:ln>
        </p:spPr>
      </p:pic>
    </p:spTree>
    <p:extLst>
      <p:ext uri="{BB962C8B-B14F-4D97-AF65-F5344CB8AC3E}">
        <p14:creationId xmlns:p14="http://schemas.microsoft.com/office/powerpoint/2010/main" val="6492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67FE0-0B7C-4C36-99A2-0434282002DB}"/>
              </a:ext>
            </a:extLst>
          </p:cNvPr>
          <p:cNvSpPr>
            <a:spLocks noGrp="1"/>
          </p:cNvSpPr>
          <p:nvPr>
            <p:ph type="title"/>
          </p:nvPr>
        </p:nvSpPr>
        <p:spPr/>
        <p:txBody>
          <a:bodyPr/>
          <a:lstStyle/>
          <a:p>
            <a:r>
              <a:rPr lang="en-US" dirty="0"/>
              <a:t>Centralization</a:t>
            </a:r>
            <a:endParaRPr lang="en-IN" dirty="0"/>
          </a:p>
        </p:txBody>
      </p:sp>
      <p:pic>
        <p:nvPicPr>
          <p:cNvPr id="6" name="Picture 5">
            <a:extLst>
              <a:ext uri="{FF2B5EF4-FFF2-40B4-BE49-F238E27FC236}">
                <a16:creationId xmlns:a16="http://schemas.microsoft.com/office/drawing/2014/main" id="{527AB434-B8C4-97A1-E031-621DFBB55A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9943" y="1343835"/>
            <a:ext cx="4034168" cy="3291840"/>
          </a:xfrm>
          <a:prstGeom prst="rect">
            <a:avLst/>
          </a:prstGeom>
          <a:noFill/>
          <a:ln>
            <a:noFill/>
          </a:ln>
        </p:spPr>
      </p:pic>
      <p:sp>
        <p:nvSpPr>
          <p:cNvPr id="14" name="TextBox 13">
            <a:extLst>
              <a:ext uri="{FF2B5EF4-FFF2-40B4-BE49-F238E27FC236}">
                <a16:creationId xmlns:a16="http://schemas.microsoft.com/office/drawing/2014/main" id="{45C6397F-2DD6-3701-7212-F279DD026DA3}"/>
              </a:ext>
            </a:extLst>
          </p:cNvPr>
          <p:cNvSpPr txBox="1"/>
          <p:nvPr/>
        </p:nvSpPr>
        <p:spPr>
          <a:xfrm>
            <a:off x="7518082" y="4918440"/>
            <a:ext cx="2552701" cy="388953"/>
          </a:xfrm>
          <a:prstGeom prst="rect">
            <a:avLst/>
          </a:prstGeom>
          <a:noFill/>
        </p:spPr>
        <p:txBody>
          <a:bodyPr wrap="square">
            <a:spAutoFit/>
          </a:bodyPr>
          <a:lstStyle/>
          <a:p>
            <a:pPr marL="457200" marR="0" lvl="0" indent="0" algn="ctr" defTabSz="914400" rtl="0" eaLnBrk="1" fontAlgn="auto" latinLnBrk="0" hangingPunct="1">
              <a:lnSpc>
                <a:spcPct val="115000"/>
              </a:lnSpc>
              <a:spcBef>
                <a:spcPts val="0"/>
              </a:spcBef>
              <a:spcAft>
                <a:spcPts val="600"/>
              </a:spcAft>
              <a:buClrTx/>
              <a:buSzTx/>
              <a:buFontTx/>
              <a:buNone/>
              <a:tabLst/>
              <a:defRPr/>
            </a:pPr>
            <a:r>
              <a:rPr kumimoji="0" lang="en-IN" sz="1800" b="1" i="0" u="none" strike="noStrike" kern="100" cap="none" spc="0" normalizeH="0" baseline="0" noProof="0" dirty="0">
                <a:ln>
                  <a:noFill/>
                </a:ln>
                <a:solidFill>
                  <a:srgbClr val="212121"/>
                </a:solidFill>
                <a:effectLst/>
                <a:uLnTx/>
                <a:uFillTx/>
                <a:latin typeface="Roboto Condensed" panose="02000000000000000000" pitchFamily="2" charset="0"/>
                <a:ea typeface="Times New Roman" panose="02020603050405020304" pitchFamily="18" charset="0"/>
                <a:cs typeface="Shruti" panose="020B0502040204020203" pitchFamily="34" charset="0"/>
              </a:rPr>
              <a:t>Centralized network</a:t>
            </a:r>
            <a:endParaRPr kumimoji="0" lang="en-IN" sz="1800" b="0" i="0" u="none" strike="noStrike" kern="100" cap="none" spc="0" normalizeH="0" baseline="0" noProof="0" dirty="0">
              <a:ln>
                <a:noFill/>
              </a:ln>
              <a:solidFill>
                <a:srgbClr val="212121"/>
              </a:solidFill>
              <a:effectLst/>
              <a:uLnTx/>
              <a:uFillTx/>
              <a:latin typeface="Roboto Condensed" panose="02000000000000000000" pitchFamily="2" charset="0"/>
              <a:ea typeface="Times New Roman" panose="02020603050405020304" pitchFamily="18" charset="0"/>
              <a:cs typeface="Shruti" panose="020B0502040204020203" pitchFamily="34" charset="0"/>
            </a:endParaRPr>
          </a:p>
        </p:txBody>
      </p:sp>
      <p:sp>
        <p:nvSpPr>
          <p:cNvPr id="4" name="Content Placeholder 2">
            <a:extLst>
              <a:ext uri="{FF2B5EF4-FFF2-40B4-BE49-F238E27FC236}">
                <a16:creationId xmlns:a16="http://schemas.microsoft.com/office/drawing/2014/main" id="{DB61CED7-86EE-90CC-BBEE-B15AEC011046}"/>
              </a:ext>
            </a:extLst>
          </p:cNvPr>
          <p:cNvSpPr>
            <a:spLocks noGrp="1"/>
          </p:cNvSpPr>
          <p:nvPr>
            <p:ph idx="1"/>
          </p:nvPr>
        </p:nvSpPr>
        <p:spPr>
          <a:xfrm>
            <a:off x="112131" y="863444"/>
            <a:ext cx="5964820" cy="5689755"/>
          </a:xfrm>
        </p:spPr>
        <p:txBody>
          <a:bodyPr/>
          <a:lstStyle/>
          <a:p>
            <a:r>
              <a:rPr lang="en-US" dirty="0"/>
              <a:t>In centralized systems, only a central authority or administrator has the power to maintain and update the database. Thus, data flows are controlled and managed by the central authority.</a:t>
            </a:r>
          </a:p>
          <a:p>
            <a:r>
              <a:rPr lang="en-US" dirty="0"/>
              <a:t>The central authority maintains the database by defining the rules and procedures users can have on adding, deleting, or updating the data.</a:t>
            </a:r>
          </a:p>
          <a:p>
            <a:r>
              <a:rPr lang="en-US" dirty="0"/>
              <a:t>All the nodes (computers and devices) connected to the network are subject to access granted by the central authority.</a:t>
            </a:r>
          </a:p>
          <a:p>
            <a:r>
              <a:rPr lang="en-US" dirty="0"/>
              <a:t>In simple words, the central authority makes all the decisions. A failure at the </a:t>
            </a:r>
            <a:r>
              <a:rPr lang="en-US" dirty="0" err="1"/>
              <a:t>centre</a:t>
            </a:r>
            <a:r>
              <a:rPr lang="en-US" dirty="0"/>
              <a:t> means the collapse of the entire system.</a:t>
            </a:r>
            <a:endParaRPr lang="en-IN" dirty="0"/>
          </a:p>
        </p:txBody>
      </p:sp>
    </p:spTree>
    <p:extLst>
      <p:ext uri="{BB962C8B-B14F-4D97-AF65-F5344CB8AC3E}">
        <p14:creationId xmlns:p14="http://schemas.microsoft.com/office/powerpoint/2010/main" val="18331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F919-F407-3279-48D8-DD1E442D9137}"/>
              </a:ext>
            </a:extLst>
          </p:cNvPr>
          <p:cNvSpPr>
            <a:spLocks noGrp="1"/>
          </p:cNvSpPr>
          <p:nvPr>
            <p:ph type="title"/>
          </p:nvPr>
        </p:nvSpPr>
        <p:spPr/>
        <p:txBody>
          <a:bodyPr/>
          <a:lstStyle/>
          <a:p>
            <a:r>
              <a:rPr lang="en-US" dirty="0"/>
              <a:t>Decentralization</a:t>
            </a:r>
            <a:endParaRPr lang="en-IN" dirty="0"/>
          </a:p>
        </p:txBody>
      </p:sp>
      <p:sp>
        <p:nvSpPr>
          <p:cNvPr id="3" name="Content Placeholder 2">
            <a:extLst>
              <a:ext uri="{FF2B5EF4-FFF2-40B4-BE49-F238E27FC236}">
                <a16:creationId xmlns:a16="http://schemas.microsoft.com/office/drawing/2014/main" id="{C62E9D07-0C84-7E3A-81E3-A9FBB17B85C2}"/>
              </a:ext>
            </a:extLst>
          </p:cNvPr>
          <p:cNvSpPr>
            <a:spLocks noGrp="1"/>
          </p:cNvSpPr>
          <p:nvPr>
            <p:ph idx="1"/>
          </p:nvPr>
        </p:nvSpPr>
        <p:spPr>
          <a:xfrm>
            <a:off x="131181" y="863444"/>
            <a:ext cx="5964820" cy="5590565"/>
          </a:xfrm>
        </p:spPr>
        <p:txBody>
          <a:bodyPr/>
          <a:lstStyle/>
          <a:p>
            <a:r>
              <a:rPr lang="en-US" dirty="0"/>
              <a:t>Every node is equal in the hierarchy with equal access to maintain the database.</a:t>
            </a:r>
          </a:p>
          <a:p>
            <a:r>
              <a:rPr lang="en-US" dirty="0"/>
              <a:t>While in a centralized environment, an organization such as a bank holds the sole right to read, write or send transactions, in the decentralized environment, anyone can access or write into the ledger.</a:t>
            </a:r>
          </a:p>
          <a:p>
            <a:r>
              <a:rPr lang="en-US" dirty="0"/>
              <a:t>This inclusivity ensures that</a:t>
            </a:r>
          </a:p>
          <a:p>
            <a:pPr lvl="1"/>
            <a:r>
              <a:rPr lang="en-US" dirty="0"/>
              <a:t>a) no single entity has sole control of the network</a:t>
            </a:r>
          </a:p>
          <a:p>
            <a:pPr lvl="1"/>
            <a:r>
              <a:rPr lang="en-US" dirty="0"/>
              <a:t>b) there is no single infrastructural point of failure.</a:t>
            </a:r>
          </a:p>
          <a:p>
            <a:pPr lvl="1"/>
            <a:r>
              <a:rPr lang="en-US" dirty="0"/>
              <a:t>c) there is a collective agreement on the state of the system </a:t>
            </a:r>
            <a:r>
              <a:rPr lang="en-US"/>
              <a:t>via consensus.</a:t>
            </a:r>
            <a:endParaRPr lang="en-IN" dirty="0"/>
          </a:p>
        </p:txBody>
      </p:sp>
      <p:sp>
        <p:nvSpPr>
          <p:cNvPr id="12" name="TextBox 11">
            <a:extLst>
              <a:ext uri="{FF2B5EF4-FFF2-40B4-BE49-F238E27FC236}">
                <a16:creationId xmlns:a16="http://schemas.microsoft.com/office/drawing/2014/main" id="{7EFE061B-7F2C-02F9-29DF-E6B5F91ED03B}"/>
              </a:ext>
            </a:extLst>
          </p:cNvPr>
          <p:cNvSpPr txBox="1"/>
          <p:nvPr/>
        </p:nvSpPr>
        <p:spPr>
          <a:xfrm>
            <a:off x="7898683" y="5076454"/>
            <a:ext cx="2778441" cy="388953"/>
          </a:xfrm>
          <a:prstGeom prst="rect">
            <a:avLst/>
          </a:prstGeom>
          <a:noFill/>
        </p:spPr>
        <p:txBody>
          <a:bodyPr wrap="square">
            <a:spAutoFit/>
          </a:bodyPr>
          <a:lstStyle/>
          <a:p>
            <a:pPr marL="457200" marR="0" lvl="0" indent="0" algn="ctr" defTabSz="914400" rtl="0" eaLnBrk="1" fontAlgn="auto" latinLnBrk="0" hangingPunct="1">
              <a:lnSpc>
                <a:spcPct val="115000"/>
              </a:lnSpc>
              <a:spcBef>
                <a:spcPts val="0"/>
              </a:spcBef>
              <a:spcAft>
                <a:spcPts val="600"/>
              </a:spcAft>
              <a:buClrTx/>
              <a:buSzTx/>
              <a:buFontTx/>
              <a:buNone/>
              <a:tabLst/>
              <a:defRPr/>
            </a:pPr>
            <a:r>
              <a:rPr kumimoji="0" lang="en-IN" sz="1800" b="1" i="0" u="none" strike="noStrike" kern="100" cap="none" spc="0" normalizeH="0" baseline="0" noProof="0" dirty="0">
                <a:ln>
                  <a:noFill/>
                </a:ln>
                <a:solidFill>
                  <a:srgbClr val="212121"/>
                </a:solidFill>
                <a:effectLst/>
                <a:uLnTx/>
                <a:uFillTx/>
                <a:latin typeface="Roboto Condensed" panose="02000000000000000000" pitchFamily="2" charset="0"/>
                <a:ea typeface="Times New Roman" panose="02020603050405020304" pitchFamily="18" charset="0"/>
                <a:cs typeface="Shruti" panose="020B0502040204020203" pitchFamily="34" charset="0"/>
              </a:rPr>
              <a:t>Decentralized network</a:t>
            </a:r>
            <a:endParaRPr kumimoji="0" lang="en-IN" sz="1800" b="0" i="0" u="none" strike="noStrike" kern="100" cap="none" spc="0" normalizeH="0" baseline="0" noProof="0" dirty="0">
              <a:ln>
                <a:noFill/>
              </a:ln>
              <a:solidFill>
                <a:srgbClr val="212121"/>
              </a:solidFill>
              <a:effectLst/>
              <a:uLnTx/>
              <a:uFillTx/>
              <a:latin typeface="Roboto Condensed" panose="02000000000000000000" pitchFamily="2" charset="0"/>
              <a:ea typeface="Times New Roman" panose="02020603050405020304" pitchFamily="18" charset="0"/>
              <a:cs typeface="Shruti" panose="020B0502040204020203" pitchFamily="34" charset="0"/>
            </a:endParaRPr>
          </a:p>
        </p:txBody>
      </p:sp>
      <p:pic>
        <p:nvPicPr>
          <p:cNvPr id="4" name="Picture 3">
            <a:extLst>
              <a:ext uri="{FF2B5EF4-FFF2-40B4-BE49-F238E27FC236}">
                <a16:creationId xmlns:a16="http://schemas.microsoft.com/office/drawing/2014/main" id="{D2BBE00D-5538-6215-4345-6A21B2456B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8512" y="1105508"/>
            <a:ext cx="4238781" cy="3576638"/>
          </a:xfrm>
          <a:prstGeom prst="rect">
            <a:avLst/>
          </a:prstGeom>
          <a:noFill/>
          <a:ln>
            <a:noFill/>
          </a:ln>
        </p:spPr>
      </p:pic>
    </p:spTree>
    <p:extLst>
      <p:ext uri="{BB962C8B-B14F-4D97-AF65-F5344CB8AC3E}">
        <p14:creationId xmlns:p14="http://schemas.microsoft.com/office/powerpoint/2010/main" val="83583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7005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3" y="712385"/>
            <a:ext cx="4727234" cy="5755422"/>
          </a:xfrm>
          <a:prstGeom prst="rect">
            <a:avLst/>
          </a:prstGeom>
          <a:noFill/>
        </p:spPr>
        <p:txBody>
          <a:bodyPr wrap="square" rtlCol="0">
            <a:spAutoFit/>
          </a:bodyPr>
          <a:lstStyle/>
          <a:p>
            <a:r>
              <a:rPr lang="en-IN" sz="2600" b="1" dirty="0"/>
              <a:t>Outline</a:t>
            </a:r>
            <a:endParaRPr lang="en-US" sz="2600" b="1" dirty="0"/>
          </a:p>
          <a:p>
            <a:endParaRPr lang="en-US" b="1" dirty="0"/>
          </a:p>
          <a:p>
            <a:pPr indent="446088">
              <a:buFont typeface="Wingdings" pitchFamily="2" charset="2"/>
              <a:buChar char="ü"/>
            </a:pPr>
            <a:r>
              <a:rPr lang="en-US" sz="2400" dirty="0"/>
              <a:t>Introduction of Blockchain</a:t>
            </a:r>
            <a:endParaRPr lang="en-US" sz="2200" dirty="0"/>
          </a:p>
          <a:p>
            <a:pPr indent="446088">
              <a:buFont typeface="Wingdings" pitchFamily="2" charset="2"/>
              <a:buChar char="ü"/>
            </a:pPr>
            <a:r>
              <a:rPr lang="en-IN" sz="2400" dirty="0"/>
              <a:t>Origin of Blockchain</a:t>
            </a:r>
          </a:p>
          <a:p>
            <a:pPr indent="446088">
              <a:buFont typeface="Wingdings" pitchFamily="2" charset="2"/>
              <a:buChar char="ü"/>
            </a:pPr>
            <a:r>
              <a:rPr lang="en-IN" sz="2400" dirty="0"/>
              <a:t>Blockchain Solution</a:t>
            </a:r>
          </a:p>
          <a:p>
            <a:pPr indent="446088">
              <a:buFont typeface="Wingdings" pitchFamily="2" charset="2"/>
              <a:buChar char="ü"/>
            </a:pPr>
            <a:r>
              <a:rPr lang="en-IN" sz="2400" dirty="0"/>
              <a:t>Components of Blockchain</a:t>
            </a:r>
          </a:p>
          <a:p>
            <a:pPr indent="446088">
              <a:buFont typeface="Wingdings" pitchFamily="2" charset="2"/>
              <a:buChar char="ü"/>
            </a:pPr>
            <a:r>
              <a:rPr lang="en-IN" sz="2400" dirty="0"/>
              <a:t>Block in Blockchain</a:t>
            </a:r>
          </a:p>
          <a:p>
            <a:pPr indent="446088">
              <a:buFont typeface="Wingdings" pitchFamily="2" charset="2"/>
              <a:buChar char="ü"/>
            </a:pPr>
            <a:r>
              <a:rPr lang="en-IN" sz="2400" dirty="0"/>
              <a:t>Decentralization and Distribution</a:t>
            </a:r>
          </a:p>
          <a:p>
            <a:pPr indent="446088">
              <a:buFont typeface="Wingdings" pitchFamily="2" charset="2"/>
              <a:buChar char="ü"/>
            </a:pPr>
            <a:r>
              <a:rPr lang="en-IN" sz="2400" dirty="0"/>
              <a:t>Types of Blockchain</a:t>
            </a:r>
          </a:p>
          <a:p>
            <a:pPr lvl="1" indent="446088">
              <a:buFont typeface="Wingdings" pitchFamily="2" charset="2"/>
              <a:buChar char="ü"/>
            </a:pPr>
            <a:r>
              <a:rPr lang="en-IN" sz="2200" dirty="0"/>
              <a:t>Public Blockchain</a:t>
            </a:r>
          </a:p>
          <a:p>
            <a:pPr lvl="1" indent="446088">
              <a:buFont typeface="Wingdings" pitchFamily="2" charset="2"/>
              <a:buChar char="ü"/>
            </a:pPr>
            <a:r>
              <a:rPr lang="en-IN" sz="2200" dirty="0"/>
              <a:t>Private Blockchain</a:t>
            </a:r>
          </a:p>
          <a:p>
            <a:pPr indent="446088">
              <a:buFont typeface="Wingdings" pitchFamily="2" charset="2"/>
              <a:buChar char="ü"/>
            </a:pPr>
            <a:r>
              <a:rPr lang="en-IN" sz="2400" dirty="0"/>
              <a:t>Consensus Algorithm </a:t>
            </a:r>
          </a:p>
          <a:p>
            <a:pPr lvl="1" indent="446088">
              <a:buFont typeface="Wingdings" pitchFamily="2" charset="2"/>
              <a:buChar char="ü"/>
            </a:pPr>
            <a:r>
              <a:rPr lang="en-IN" sz="2200" dirty="0"/>
              <a:t>Proof of Work</a:t>
            </a:r>
          </a:p>
          <a:p>
            <a:pPr lvl="1" indent="446088">
              <a:buFont typeface="Wingdings" pitchFamily="2" charset="2"/>
              <a:buChar char="ü"/>
            </a:pPr>
            <a:r>
              <a:rPr lang="en-IN" sz="2200" dirty="0"/>
              <a:t>Proof of Elapsed Time</a:t>
            </a:r>
          </a:p>
          <a:p>
            <a:pPr lvl="1" indent="446088">
              <a:buFont typeface="Wingdings" pitchFamily="2" charset="2"/>
              <a:buChar char="ü"/>
            </a:pPr>
            <a:r>
              <a:rPr lang="en-IN" sz="2200" dirty="0"/>
              <a:t>Proof of Stake</a:t>
            </a:r>
          </a:p>
          <a:p>
            <a:pPr lvl="1" indent="446088">
              <a:buFont typeface="Wingdings" pitchFamily="2" charset="2"/>
              <a:buChar char="ü"/>
            </a:pPr>
            <a:r>
              <a:rPr lang="en-US" sz="2400" dirty="0"/>
              <a:t>Delegated Proof of Stake</a:t>
            </a:r>
            <a:endParaRPr lang="en-US" sz="2200" dirty="0"/>
          </a:p>
        </p:txBody>
      </p:sp>
      <p:sp>
        <p:nvSpPr>
          <p:cNvPr id="3" name="TextBox 2">
            <a:extLst>
              <a:ext uri="{FF2B5EF4-FFF2-40B4-BE49-F238E27FC236}">
                <a16:creationId xmlns:a16="http://schemas.microsoft.com/office/drawing/2014/main" id="{166281DF-1391-CDD8-0615-C2695DD02F87}"/>
              </a:ext>
            </a:extLst>
          </p:cNvPr>
          <p:cNvSpPr txBox="1"/>
          <p:nvPr/>
        </p:nvSpPr>
        <p:spPr>
          <a:xfrm>
            <a:off x="6348221" y="1343327"/>
            <a:ext cx="6097554" cy="4493538"/>
          </a:xfrm>
          <a:prstGeom prst="rect">
            <a:avLst/>
          </a:prstGeom>
          <a:noFill/>
        </p:spPr>
        <p:txBody>
          <a:bodyPr wrap="square">
            <a:spAutoFit/>
          </a:bodyPr>
          <a:lstStyle/>
          <a:p>
            <a:pPr indent="446088">
              <a:buFont typeface="Wingdings" pitchFamily="2" charset="2"/>
              <a:buChar char="ü"/>
            </a:pPr>
            <a:r>
              <a:rPr lang="en-IN" sz="2400" dirty="0"/>
              <a:t>Consensus Algorithm </a:t>
            </a:r>
          </a:p>
          <a:p>
            <a:pPr lvl="1" indent="446088">
              <a:buFont typeface="Wingdings" pitchFamily="2" charset="2"/>
              <a:buChar char="ü"/>
            </a:pPr>
            <a:r>
              <a:rPr lang="en-IN" sz="2400" dirty="0"/>
              <a:t>Proof of Authority </a:t>
            </a:r>
          </a:p>
          <a:p>
            <a:pPr lvl="1" indent="446088">
              <a:buFont typeface="Wingdings" pitchFamily="2" charset="2"/>
              <a:buChar char="ü"/>
            </a:pPr>
            <a:r>
              <a:rPr lang="en-IN" sz="2400" dirty="0"/>
              <a:t>Practical Byzantine Fault Tolerance </a:t>
            </a:r>
          </a:p>
          <a:p>
            <a:pPr lvl="1" indent="446088">
              <a:buFont typeface="Wingdings" pitchFamily="2" charset="2"/>
              <a:buChar char="ü"/>
            </a:pPr>
            <a:r>
              <a:rPr lang="en-IN" sz="2200" dirty="0"/>
              <a:t>Proof of Stake </a:t>
            </a:r>
            <a:r>
              <a:rPr lang="en-IN" sz="2400" dirty="0"/>
              <a:t>Anonymous</a:t>
            </a:r>
          </a:p>
          <a:p>
            <a:pPr lvl="1" indent="446088">
              <a:buFont typeface="Wingdings" pitchFamily="2" charset="2"/>
              <a:buChar char="ü"/>
            </a:pPr>
            <a:r>
              <a:rPr lang="en-IN" sz="2400" dirty="0"/>
              <a:t>Proof of Importance</a:t>
            </a:r>
          </a:p>
          <a:p>
            <a:pPr indent="446088">
              <a:buFont typeface="Wingdings" pitchFamily="2" charset="2"/>
              <a:buChar char="ü"/>
            </a:pPr>
            <a:r>
              <a:rPr lang="en-IN" sz="2400" dirty="0"/>
              <a:t>Cryptocurrency – Bitcoin</a:t>
            </a:r>
          </a:p>
          <a:p>
            <a:pPr lvl="1" indent="446088">
              <a:buFont typeface="Wingdings" pitchFamily="2" charset="2"/>
              <a:buChar char="ü"/>
            </a:pPr>
            <a:r>
              <a:rPr lang="en-US" sz="2400" dirty="0"/>
              <a:t>Introduction of Bitcoin and the cryptocurrency</a:t>
            </a:r>
            <a:endParaRPr lang="en-IN" sz="2400" dirty="0"/>
          </a:p>
          <a:p>
            <a:pPr lvl="1" indent="446088">
              <a:buFont typeface="Wingdings" pitchFamily="2" charset="2"/>
              <a:buChar char="ü"/>
            </a:pPr>
            <a:r>
              <a:rPr lang="en-IN" sz="2400" dirty="0"/>
              <a:t>Cryptocurrency Basics</a:t>
            </a:r>
          </a:p>
          <a:p>
            <a:pPr lvl="1" indent="446088">
              <a:buFont typeface="Wingdings" pitchFamily="2" charset="2"/>
              <a:buChar char="ü"/>
            </a:pPr>
            <a:r>
              <a:rPr lang="en-IN" sz="2400" dirty="0"/>
              <a:t>Types of Cryptocurrency</a:t>
            </a:r>
          </a:p>
          <a:p>
            <a:pPr lvl="1" indent="446088">
              <a:buFont typeface="Wingdings" pitchFamily="2" charset="2"/>
              <a:buChar char="ü"/>
            </a:pPr>
            <a:r>
              <a:rPr lang="en-IN" sz="2400" dirty="0"/>
              <a:t>Cryptocurrency usage</a:t>
            </a:r>
          </a:p>
          <a:p>
            <a:pPr lvl="1" indent="446088">
              <a:buFont typeface="Wingdings" pitchFamily="2" charset="2"/>
              <a:buChar char="ü"/>
            </a:pPr>
            <a:endParaRPr lang="en-IN" sz="2200" dirty="0"/>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4EAC-4E69-766E-D262-DF4C6CE0AB0C}"/>
              </a:ext>
            </a:extLst>
          </p:cNvPr>
          <p:cNvSpPr>
            <a:spLocks noGrp="1"/>
          </p:cNvSpPr>
          <p:nvPr>
            <p:ph type="title"/>
          </p:nvPr>
        </p:nvSpPr>
        <p:spPr/>
        <p:txBody>
          <a:bodyPr/>
          <a:lstStyle/>
          <a:p>
            <a:r>
              <a:rPr lang="en-US" dirty="0"/>
              <a:t>Distributed Ledger Technology</a:t>
            </a:r>
            <a:endParaRPr lang="en-IN" dirty="0"/>
          </a:p>
        </p:txBody>
      </p:sp>
      <p:pic>
        <p:nvPicPr>
          <p:cNvPr id="6" name="Picture 5">
            <a:extLst>
              <a:ext uri="{FF2B5EF4-FFF2-40B4-BE49-F238E27FC236}">
                <a16:creationId xmlns:a16="http://schemas.microsoft.com/office/drawing/2014/main" id="{324A02AA-3E72-F8B4-0F41-CBC8D7AD82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874" y="1206344"/>
            <a:ext cx="5344293" cy="3156106"/>
          </a:xfrm>
          <a:prstGeom prst="rect">
            <a:avLst/>
          </a:prstGeom>
          <a:noFill/>
          <a:ln>
            <a:noFill/>
          </a:ln>
        </p:spPr>
      </p:pic>
      <p:pic>
        <p:nvPicPr>
          <p:cNvPr id="7" name="Picture 6">
            <a:extLst>
              <a:ext uri="{FF2B5EF4-FFF2-40B4-BE49-F238E27FC236}">
                <a16:creationId xmlns:a16="http://schemas.microsoft.com/office/drawing/2014/main" id="{5A32A0CC-2D20-8262-7DFF-FF9505403A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1" y="1442959"/>
            <a:ext cx="5210175" cy="2682875"/>
          </a:xfrm>
          <a:prstGeom prst="rect">
            <a:avLst/>
          </a:prstGeom>
          <a:noFill/>
          <a:ln>
            <a:noFill/>
          </a:ln>
        </p:spPr>
      </p:pic>
      <p:sp>
        <p:nvSpPr>
          <p:cNvPr id="11" name="TextBox 10">
            <a:extLst>
              <a:ext uri="{FF2B5EF4-FFF2-40B4-BE49-F238E27FC236}">
                <a16:creationId xmlns:a16="http://schemas.microsoft.com/office/drawing/2014/main" id="{2D9C6DFF-F693-B141-794D-942DF9C5FA7B}"/>
              </a:ext>
            </a:extLst>
          </p:cNvPr>
          <p:cNvSpPr txBox="1"/>
          <p:nvPr/>
        </p:nvSpPr>
        <p:spPr>
          <a:xfrm>
            <a:off x="1381508" y="4568024"/>
            <a:ext cx="2752342" cy="388953"/>
          </a:xfrm>
          <a:prstGeom prst="rect">
            <a:avLst/>
          </a:prstGeom>
          <a:noFill/>
        </p:spPr>
        <p:txBody>
          <a:bodyPr wrap="square">
            <a:spAutoFit/>
          </a:bodyPr>
          <a:lstStyle/>
          <a:p>
            <a:pPr marL="457200" marR="0" lvl="0" indent="0" algn="ctr" defTabSz="914400" rtl="0" eaLnBrk="1" fontAlgn="auto" latinLnBrk="0" hangingPunct="1">
              <a:lnSpc>
                <a:spcPct val="115000"/>
              </a:lnSpc>
              <a:spcBef>
                <a:spcPts val="0"/>
              </a:spcBef>
              <a:spcAft>
                <a:spcPts val="600"/>
              </a:spcAft>
              <a:buClrTx/>
              <a:buSzTx/>
              <a:buFontTx/>
              <a:buNone/>
              <a:tabLst/>
              <a:defRPr/>
            </a:pPr>
            <a:r>
              <a:rPr kumimoji="0" lang="en-IN" sz="1800" b="1" i="0" u="none" strike="noStrike" kern="100" cap="none" spc="0" normalizeH="0" baseline="0" noProof="0" dirty="0">
                <a:ln>
                  <a:noFill/>
                </a:ln>
                <a:solidFill>
                  <a:srgbClr val="212121"/>
                </a:solidFill>
                <a:effectLst/>
                <a:uLnTx/>
                <a:uFillTx/>
                <a:latin typeface="Roboto Condensed" panose="02000000000000000000" pitchFamily="2" charset="0"/>
                <a:ea typeface="Times New Roman" panose="02020603050405020304" pitchFamily="18" charset="0"/>
                <a:cs typeface="Shruti" panose="020B0502040204020203" pitchFamily="34" charset="0"/>
              </a:rPr>
              <a:t>Decentralized network</a:t>
            </a:r>
            <a:endParaRPr kumimoji="0" lang="en-IN" sz="1800" b="0" i="0" u="none" strike="noStrike" kern="100" cap="none" spc="0" normalizeH="0" baseline="0" noProof="0" dirty="0">
              <a:ln>
                <a:noFill/>
              </a:ln>
              <a:solidFill>
                <a:srgbClr val="212121"/>
              </a:solidFill>
              <a:effectLst/>
              <a:uLnTx/>
              <a:uFillTx/>
              <a:latin typeface="Roboto Condensed" panose="02000000000000000000" pitchFamily="2" charset="0"/>
              <a:ea typeface="Times New Roman" panose="02020603050405020304" pitchFamily="18" charset="0"/>
              <a:cs typeface="Shruti" panose="020B0502040204020203" pitchFamily="34" charset="0"/>
            </a:endParaRPr>
          </a:p>
        </p:txBody>
      </p:sp>
      <p:sp>
        <p:nvSpPr>
          <p:cNvPr id="13" name="TextBox 12">
            <a:extLst>
              <a:ext uri="{FF2B5EF4-FFF2-40B4-BE49-F238E27FC236}">
                <a16:creationId xmlns:a16="http://schemas.microsoft.com/office/drawing/2014/main" id="{15EECE17-E68E-C19A-EE01-62E42B93AE25}"/>
              </a:ext>
            </a:extLst>
          </p:cNvPr>
          <p:cNvSpPr txBox="1"/>
          <p:nvPr/>
        </p:nvSpPr>
        <p:spPr>
          <a:xfrm>
            <a:off x="6588919" y="4568024"/>
            <a:ext cx="4948237" cy="388953"/>
          </a:xfrm>
          <a:prstGeom prst="rect">
            <a:avLst/>
          </a:prstGeom>
          <a:noFill/>
        </p:spPr>
        <p:txBody>
          <a:bodyPr wrap="square">
            <a:spAutoFit/>
          </a:bodyPr>
          <a:lstStyle/>
          <a:p>
            <a:pPr marL="457200" marR="0" lvl="0" indent="0" algn="ctr" defTabSz="914400" rtl="0" eaLnBrk="1" fontAlgn="auto" latinLnBrk="0" hangingPunct="1">
              <a:lnSpc>
                <a:spcPct val="115000"/>
              </a:lnSpc>
              <a:spcBef>
                <a:spcPts val="0"/>
              </a:spcBef>
              <a:spcAft>
                <a:spcPts val="600"/>
              </a:spcAft>
              <a:buClrTx/>
              <a:buSzTx/>
              <a:buFontTx/>
              <a:buNone/>
              <a:tabLst/>
              <a:defRPr/>
            </a:pPr>
            <a:r>
              <a:rPr kumimoji="0" lang="en-IN" sz="1800" b="1" i="0" u="none" strike="noStrike" kern="100" cap="none" spc="0" normalizeH="0" baseline="0" noProof="0" dirty="0">
                <a:ln>
                  <a:noFill/>
                </a:ln>
                <a:solidFill>
                  <a:srgbClr val="212121"/>
                </a:solidFill>
                <a:effectLst/>
                <a:uLnTx/>
                <a:uFillTx/>
                <a:latin typeface="Roboto Condensed" panose="02000000000000000000" pitchFamily="2" charset="0"/>
                <a:ea typeface="Times New Roman" panose="02020603050405020304" pitchFamily="18" charset="0"/>
                <a:cs typeface="Shruti" panose="020B0502040204020203" pitchFamily="34" charset="0"/>
              </a:rPr>
              <a:t>Decentralized distributed network (Blockchain)</a:t>
            </a:r>
            <a:endParaRPr kumimoji="0" lang="en-IN" sz="1800" b="0" i="0" u="none" strike="noStrike" kern="100" cap="none" spc="0" normalizeH="0" baseline="0" noProof="0" dirty="0">
              <a:ln>
                <a:noFill/>
              </a:ln>
              <a:solidFill>
                <a:srgbClr val="212121"/>
              </a:solidFill>
              <a:effectLst/>
              <a:uLnTx/>
              <a:uFillTx/>
              <a:latin typeface="Roboto Condensed" panose="02000000000000000000" pitchFamily="2" charset="0"/>
              <a:ea typeface="Times New Roman" panose="02020603050405020304" pitchFamily="18" charset="0"/>
              <a:cs typeface="Shruti" panose="020B0502040204020203" pitchFamily="34" charset="0"/>
            </a:endParaRPr>
          </a:p>
        </p:txBody>
      </p:sp>
    </p:spTree>
    <p:extLst>
      <p:ext uri="{BB962C8B-B14F-4D97-AF65-F5344CB8AC3E}">
        <p14:creationId xmlns:p14="http://schemas.microsoft.com/office/powerpoint/2010/main" val="31394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5337-AC2F-6706-2173-637937548782}"/>
              </a:ext>
            </a:extLst>
          </p:cNvPr>
          <p:cNvSpPr>
            <a:spLocks noGrp="1"/>
          </p:cNvSpPr>
          <p:nvPr>
            <p:ph type="title"/>
          </p:nvPr>
        </p:nvSpPr>
        <p:spPr/>
        <p:txBody>
          <a:bodyPr/>
          <a:lstStyle/>
          <a:p>
            <a:r>
              <a:rPr lang="en-US" dirty="0"/>
              <a:t>Distributed Ledger Technology</a:t>
            </a:r>
            <a:endParaRPr lang="en-IN" dirty="0"/>
          </a:p>
        </p:txBody>
      </p:sp>
      <p:sp>
        <p:nvSpPr>
          <p:cNvPr id="3" name="Content Placeholder 2">
            <a:extLst>
              <a:ext uri="{FF2B5EF4-FFF2-40B4-BE49-F238E27FC236}">
                <a16:creationId xmlns:a16="http://schemas.microsoft.com/office/drawing/2014/main" id="{F9DD9316-6BC4-899C-D3E8-0E80B01D6C1E}"/>
              </a:ext>
            </a:extLst>
          </p:cNvPr>
          <p:cNvSpPr>
            <a:spLocks noGrp="1"/>
          </p:cNvSpPr>
          <p:nvPr>
            <p:ph idx="1"/>
          </p:nvPr>
        </p:nvSpPr>
        <p:spPr/>
        <p:txBody>
          <a:bodyPr/>
          <a:lstStyle/>
          <a:p>
            <a:r>
              <a:rPr lang="en-US" dirty="0"/>
              <a:t>A distributed ledger technology or DLT is defined as a decentralized database that can securely record and share financial, physical, or electronic assets across a geography agnostic network through transparent updates of information.</a:t>
            </a:r>
          </a:p>
          <a:p>
            <a:r>
              <a:rPr lang="en-US" dirty="0"/>
              <a:t>However, it should be noted that a decentralized system does not necessarily mean a fully distributed one. Figure represents a decentralized network where the processing work or control is shared with sub-nodes.</a:t>
            </a:r>
          </a:p>
          <a:p>
            <a:r>
              <a:rPr lang="en-US" dirty="0"/>
              <a:t>In DLT of blockchain, a copy of the database is available on every computer or device of the users in the network. The database is independent of a central authority and any changes or entries to the ledger have to be “agreed” upon by all users/nodes/parties.</a:t>
            </a:r>
          </a:p>
          <a:p>
            <a:r>
              <a:rPr lang="en-US" dirty="0"/>
              <a:t>Once consensus is reached, the database is updated to all the nodes in the network. Thus, at any given time, information is synchronized across all the nodes. Hence, it is also referred to as distributed consensus.</a:t>
            </a:r>
            <a:endParaRPr lang="en-IN" dirty="0"/>
          </a:p>
        </p:txBody>
      </p:sp>
    </p:spTree>
    <p:extLst>
      <p:ext uri="{BB962C8B-B14F-4D97-AF65-F5344CB8AC3E}">
        <p14:creationId xmlns:p14="http://schemas.microsoft.com/office/powerpoint/2010/main" val="426963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A3F0B-458B-E03C-7D97-098D2B71A7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CA1D9-CD9B-1964-8887-B1B0C4D78E9E}"/>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Types of Blockchain - Private Blockchain, Public Blockchain</a:t>
            </a:r>
          </a:p>
        </p:txBody>
      </p:sp>
      <p:sp>
        <p:nvSpPr>
          <p:cNvPr id="3" name="Text Placeholder 2">
            <a:extLst>
              <a:ext uri="{FF2B5EF4-FFF2-40B4-BE49-F238E27FC236}">
                <a16:creationId xmlns:a16="http://schemas.microsoft.com/office/drawing/2014/main" id="{7095957E-9E3E-E0AE-671E-D01172906B9B}"/>
              </a:ext>
            </a:extLst>
          </p:cNvPr>
          <p:cNvSpPr>
            <a:spLocks noGrp="1"/>
          </p:cNvSpPr>
          <p:nvPr>
            <p:ph type="body" idx="1"/>
          </p:nvPr>
        </p:nvSpPr>
        <p:spPr/>
        <p:txBody>
          <a:bodyPr/>
          <a:lstStyle/>
          <a:p>
            <a:r>
              <a:rPr lang="en-US" dirty="0"/>
              <a:t>Section - 4</a:t>
            </a:r>
          </a:p>
        </p:txBody>
      </p:sp>
    </p:spTree>
    <p:extLst>
      <p:ext uri="{BB962C8B-B14F-4D97-AF65-F5344CB8AC3E}">
        <p14:creationId xmlns:p14="http://schemas.microsoft.com/office/powerpoint/2010/main" val="2990502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87BC-54EC-3F0D-48E9-C918F3B22522}"/>
              </a:ext>
            </a:extLst>
          </p:cNvPr>
          <p:cNvSpPr>
            <a:spLocks noGrp="1"/>
          </p:cNvSpPr>
          <p:nvPr>
            <p:ph type="title"/>
          </p:nvPr>
        </p:nvSpPr>
        <p:spPr/>
        <p:txBody>
          <a:bodyPr/>
          <a:lstStyle/>
          <a:p>
            <a:r>
              <a:rPr lang="en-US" dirty="0"/>
              <a:t>Public Blockchain</a:t>
            </a:r>
          </a:p>
        </p:txBody>
      </p:sp>
      <p:sp>
        <p:nvSpPr>
          <p:cNvPr id="3" name="Content Placeholder 2">
            <a:extLst>
              <a:ext uri="{FF2B5EF4-FFF2-40B4-BE49-F238E27FC236}">
                <a16:creationId xmlns:a16="http://schemas.microsoft.com/office/drawing/2014/main" id="{B24FE9D2-2C1C-40AE-8E7B-C5349CC46E83}"/>
              </a:ext>
            </a:extLst>
          </p:cNvPr>
          <p:cNvSpPr>
            <a:spLocks noGrp="1"/>
          </p:cNvSpPr>
          <p:nvPr>
            <p:ph idx="1"/>
          </p:nvPr>
        </p:nvSpPr>
        <p:spPr/>
        <p:txBody>
          <a:bodyPr/>
          <a:lstStyle/>
          <a:p>
            <a:r>
              <a:rPr lang="en-US" dirty="0"/>
              <a:t>In a public blockchain, anyone in the world can access the blockchain, download a copy of the code, and run a node. It is a fully decentralized distributed network. One does not need any permission to read/access a transaction, initiate a transaction, or participate in the consensus process (PoW) to create a block. </a:t>
            </a:r>
          </a:p>
          <a:p>
            <a:r>
              <a:rPr lang="en-US" dirty="0"/>
              <a:t>Participants or nodes remain </a:t>
            </a:r>
            <a:r>
              <a:rPr lang="en-US" dirty="0">
                <a:solidFill>
                  <a:srgbClr val="C00000"/>
                </a:solidFill>
              </a:rPr>
              <a:t>anonymous</a:t>
            </a:r>
            <a:r>
              <a:rPr lang="en-US" dirty="0"/>
              <a:t> through </a:t>
            </a:r>
            <a:r>
              <a:rPr lang="en-US" dirty="0">
                <a:solidFill>
                  <a:srgbClr val="C00000"/>
                </a:solidFill>
              </a:rPr>
              <a:t>high cryptographic </a:t>
            </a:r>
            <a:r>
              <a:rPr lang="en-US" dirty="0"/>
              <a:t>protocols. </a:t>
            </a:r>
            <a:r>
              <a:rPr lang="en-US" dirty="0">
                <a:solidFill>
                  <a:srgbClr val="C00000"/>
                </a:solidFill>
              </a:rPr>
              <a:t>Anonymity</a:t>
            </a:r>
            <a:r>
              <a:rPr lang="en-US" dirty="0"/>
              <a:t>, </a:t>
            </a:r>
            <a:r>
              <a:rPr lang="en-US" dirty="0">
                <a:solidFill>
                  <a:srgbClr val="C00000"/>
                </a:solidFill>
              </a:rPr>
              <a:t>transparency</a:t>
            </a:r>
            <a:r>
              <a:rPr lang="en-US" dirty="0"/>
              <a:t> and </a:t>
            </a:r>
            <a:r>
              <a:rPr lang="en-US" dirty="0">
                <a:solidFill>
                  <a:srgbClr val="C00000"/>
                </a:solidFill>
              </a:rPr>
              <a:t>immutability</a:t>
            </a:r>
            <a:r>
              <a:rPr lang="en-US" dirty="0"/>
              <a:t> are valued over efficiency.</a:t>
            </a:r>
          </a:p>
          <a:p>
            <a:r>
              <a:rPr lang="en-US" dirty="0"/>
              <a:t>It is open to the public, as the name suggests. Anyone can join the network and be a participant/node.</a:t>
            </a:r>
          </a:p>
          <a:p>
            <a:r>
              <a:rPr lang="en-US" dirty="0"/>
              <a:t>No permissions are required for anyone to read/send transactions.</a:t>
            </a:r>
          </a:p>
          <a:p>
            <a:r>
              <a:rPr lang="en-US" dirty="0"/>
              <a:t>The </a:t>
            </a:r>
            <a:r>
              <a:rPr lang="en-US" dirty="0">
                <a:solidFill>
                  <a:srgbClr val="C00000"/>
                </a:solidFill>
              </a:rPr>
              <a:t>standard consensus algorithm </a:t>
            </a:r>
            <a:r>
              <a:rPr lang="en-US" dirty="0"/>
              <a:t>used is </a:t>
            </a:r>
            <a:r>
              <a:rPr lang="en-US" dirty="0">
                <a:solidFill>
                  <a:srgbClr val="C00000"/>
                </a:solidFill>
              </a:rPr>
              <a:t>Proof-of-Work</a:t>
            </a:r>
            <a:r>
              <a:rPr lang="en-US" dirty="0"/>
              <a:t> (PoW), where nodes (miners) solve the hash puzzle and submit their resultant block to the rest of the network participants for consensus.</a:t>
            </a:r>
          </a:p>
          <a:p>
            <a:r>
              <a:rPr lang="en-US" dirty="0"/>
              <a:t>There is no </a:t>
            </a:r>
            <a:r>
              <a:rPr lang="en-US" dirty="0">
                <a:solidFill>
                  <a:srgbClr val="C00000"/>
                </a:solidFill>
              </a:rPr>
              <a:t>single point of failure </a:t>
            </a:r>
            <a:r>
              <a:rPr lang="en-US" dirty="0"/>
              <a:t>(SPOF) as validation (consensus) is done by all the nodes.</a:t>
            </a:r>
          </a:p>
          <a:p>
            <a:r>
              <a:rPr lang="en-US" dirty="0">
                <a:solidFill>
                  <a:srgbClr val="C00000"/>
                </a:solidFill>
              </a:rPr>
              <a:t>High cryptographic </a:t>
            </a:r>
            <a:r>
              <a:rPr lang="en-US" dirty="0"/>
              <a:t>methods are used to </a:t>
            </a:r>
            <a:r>
              <a:rPr lang="en-US" dirty="0">
                <a:solidFill>
                  <a:srgbClr val="C00000"/>
                </a:solidFill>
              </a:rPr>
              <a:t>secure data</a:t>
            </a:r>
            <a:r>
              <a:rPr lang="en-US" dirty="0"/>
              <a:t>.</a:t>
            </a:r>
          </a:p>
          <a:p>
            <a:endParaRPr lang="en-US" dirty="0"/>
          </a:p>
        </p:txBody>
      </p:sp>
    </p:spTree>
    <p:extLst>
      <p:ext uri="{BB962C8B-B14F-4D97-AF65-F5344CB8AC3E}">
        <p14:creationId xmlns:p14="http://schemas.microsoft.com/office/powerpoint/2010/main" val="65594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6846C-6793-EA40-34B8-AA2103260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6A9D4-09A4-18B0-DB76-AE5C40C473F9}"/>
              </a:ext>
            </a:extLst>
          </p:cNvPr>
          <p:cNvSpPr>
            <a:spLocks noGrp="1"/>
          </p:cNvSpPr>
          <p:nvPr>
            <p:ph type="title"/>
          </p:nvPr>
        </p:nvSpPr>
        <p:spPr/>
        <p:txBody>
          <a:bodyPr/>
          <a:lstStyle/>
          <a:p>
            <a:r>
              <a:rPr lang="en-US" dirty="0"/>
              <a:t>Public Blockchain</a:t>
            </a:r>
          </a:p>
        </p:txBody>
      </p:sp>
      <p:sp>
        <p:nvSpPr>
          <p:cNvPr id="3" name="Content Placeholder 2">
            <a:extLst>
              <a:ext uri="{FF2B5EF4-FFF2-40B4-BE49-F238E27FC236}">
                <a16:creationId xmlns:a16="http://schemas.microsoft.com/office/drawing/2014/main" id="{1FFF8FCB-9C6C-76C0-AE73-F82A58379D1F}"/>
              </a:ext>
            </a:extLst>
          </p:cNvPr>
          <p:cNvSpPr>
            <a:spLocks noGrp="1"/>
          </p:cNvSpPr>
          <p:nvPr>
            <p:ph idx="1"/>
          </p:nvPr>
        </p:nvSpPr>
        <p:spPr/>
        <p:txBody>
          <a:bodyPr/>
          <a:lstStyle/>
          <a:p>
            <a:r>
              <a:rPr lang="en-US" dirty="0"/>
              <a:t>The downside of a public blockchain is its poor scalability:</a:t>
            </a:r>
          </a:p>
          <a:p>
            <a:r>
              <a:rPr lang="en-US" dirty="0"/>
              <a:t>It has low transaction processing speed – ten minutes to create a block.</a:t>
            </a:r>
          </a:p>
          <a:p>
            <a:r>
              <a:rPr lang="en-US" dirty="0">
                <a:solidFill>
                  <a:srgbClr val="C00000"/>
                </a:solidFill>
              </a:rPr>
              <a:t>Consensus mechanism </a:t>
            </a:r>
            <a:r>
              <a:rPr lang="en-US" dirty="0"/>
              <a:t>requires an immense amount of </a:t>
            </a:r>
            <a:r>
              <a:rPr lang="en-US" dirty="0">
                <a:solidFill>
                  <a:srgbClr val="C00000"/>
                </a:solidFill>
              </a:rPr>
              <a:t>energy</a:t>
            </a:r>
            <a:r>
              <a:rPr lang="en-US" dirty="0"/>
              <a:t> and </a:t>
            </a:r>
            <a:r>
              <a:rPr lang="en-US" dirty="0">
                <a:solidFill>
                  <a:srgbClr val="C00000"/>
                </a:solidFill>
              </a:rPr>
              <a:t>computational power</a:t>
            </a:r>
            <a:r>
              <a:rPr lang="en-US" dirty="0"/>
              <a:t>.</a:t>
            </a:r>
          </a:p>
          <a:p>
            <a:r>
              <a:rPr lang="en-US" dirty="0"/>
              <a:t>Participants with supercomputers or more powerful ASICs have a better chance of mining than the others, hence the risk of decentralization with mining pools.</a:t>
            </a:r>
          </a:p>
          <a:p>
            <a:r>
              <a:rPr lang="en-US" dirty="0">
                <a:solidFill>
                  <a:srgbClr val="C00000"/>
                </a:solidFill>
              </a:rPr>
              <a:t>Bitcoin</a:t>
            </a:r>
            <a:r>
              <a:rPr lang="en-US" dirty="0"/>
              <a:t>, </a:t>
            </a:r>
            <a:r>
              <a:rPr lang="en-US" dirty="0">
                <a:solidFill>
                  <a:srgbClr val="C00000"/>
                </a:solidFill>
              </a:rPr>
              <a:t>Litecoin</a:t>
            </a:r>
            <a:r>
              <a:rPr lang="en-US" dirty="0"/>
              <a:t>, </a:t>
            </a:r>
            <a:r>
              <a:rPr lang="en-US" dirty="0">
                <a:solidFill>
                  <a:srgbClr val="C00000"/>
                </a:solidFill>
              </a:rPr>
              <a:t>Ethereum</a:t>
            </a:r>
            <a:r>
              <a:rPr lang="en-US" dirty="0"/>
              <a:t> are the most common examples of a public blockchain.</a:t>
            </a:r>
          </a:p>
        </p:txBody>
      </p:sp>
      <p:pic>
        <p:nvPicPr>
          <p:cNvPr id="4" name="Picture 3">
            <a:extLst>
              <a:ext uri="{FF2B5EF4-FFF2-40B4-BE49-F238E27FC236}">
                <a16:creationId xmlns:a16="http://schemas.microsoft.com/office/drawing/2014/main" id="{E72204A0-F85E-8818-EE35-AB055302E7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6743" y="3429513"/>
            <a:ext cx="6618514" cy="3024496"/>
          </a:xfrm>
          <a:prstGeom prst="rect">
            <a:avLst/>
          </a:prstGeom>
          <a:noFill/>
          <a:ln>
            <a:noFill/>
          </a:ln>
        </p:spPr>
      </p:pic>
      <p:pic>
        <p:nvPicPr>
          <p:cNvPr id="5" name="Picture 4">
            <a:extLst>
              <a:ext uri="{FF2B5EF4-FFF2-40B4-BE49-F238E27FC236}">
                <a16:creationId xmlns:a16="http://schemas.microsoft.com/office/drawing/2014/main" id="{7C36161A-516F-1C32-2C24-8B60157818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6743" y="3429513"/>
            <a:ext cx="6618514" cy="3024496"/>
          </a:xfrm>
          <a:prstGeom prst="rect">
            <a:avLst/>
          </a:prstGeom>
          <a:noFill/>
          <a:ln>
            <a:noFill/>
          </a:ln>
        </p:spPr>
      </p:pic>
    </p:spTree>
    <p:extLst>
      <p:ext uri="{BB962C8B-B14F-4D97-AF65-F5344CB8AC3E}">
        <p14:creationId xmlns:p14="http://schemas.microsoft.com/office/powerpoint/2010/main" val="181501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ADAD7-718D-7AA8-D233-29068501D3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4F91AD-0425-8EDD-5949-4CB6569FDE9C}"/>
              </a:ext>
            </a:extLst>
          </p:cNvPr>
          <p:cNvSpPr>
            <a:spLocks noGrp="1"/>
          </p:cNvSpPr>
          <p:nvPr>
            <p:ph type="title"/>
          </p:nvPr>
        </p:nvSpPr>
        <p:spPr/>
        <p:txBody>
          <a:bodyPr/>
          <a:lstStyle/>
          <a:p>
            <a:r>
              <a:rPr lang="en-US" dirty="0"/>
              <a:t>Private Blockchain</a:t>
            </a:r>
          </a:p>
        </p:txBody>
      </p:sp>
      <p:sp>
        <p:nvSpPr>
          <p:cNvPr id="3" name="Content Placeholder 2">
            <a:extLst>
              <a:ext uri="{FF2B5EF4-FFF2-40B4-BE49-F238E27FC236}">
                <a16:creationId xmlns:a16="http://schemas.microsoft.com/office/drawing/2014/main" id="{3AB66C73-55ED-7C6F-93CD-E62BC488073C}"/>
              </a:ext>
            </a:extLst>
          </p:cNvPr>
          <p:cNvSpPr>
            <a:spLocks noGrp="1"/>
          </p:cNvSpPr>
          <p:nvPr>
            <p:ph idx="1"/>
          </p:nvPr>
        </p:nvSpPr>
        <p:spPr/>
        <p:txBody>
          <a:bodyPr/>
          <a:lstStyle/>
          <a:p>
            <a:r>
              <a:rPr lang="en-US" dirty="0"/>
              <a:t>The private permissioned blockchain, also known as the private blockchain, differs from the public blockchain in its </a:t>
            </a:r>
            <a:r>
              <a:rPr lang="en-US" dirty="0">
                <a:solidFill>
                  <a:srgbClr val="C00000"/>
                </a:solidFill>
              </a:rPr>
              <a:t>accessibility</a:t>
            </a:r>
            <a:r>
              <a:rPr lang="en-US" dirty="0"/>
              <a:t> and </a:t>
            </a:r>
            <a:r>
              <a:rPr lang="en-US" dirty="0">
                <a:solidFill>
                  <a:srgbClr val="C00000"/>
                </a:solidFill>
              </a:rPr>
              <a:t>permission</a:t>
            </a:r>
            <a:r>
              <a:rPr lang="en-US" dirty="0"/>
              <a:t>. The network is not open to everyone. </a:t>
            </a:r>
          </a:p>
          <a:p>
            <a:r>
              <a:rPr lang="en-US" dirty="0"/>
              <a:t>It leverages the blockchain features of </a:t>
            </a:r>
            <a:r>
              <a:rPr lang="en-US" dirty="0">
                <a:solidFill>
                  <a:srgbClr val="C00000"/>
                </a:solidFill>
              </a:rPr>
              <a:t>distributed database</a:t>
            </a:r>
            <a:r>
              <a:rPr lang="en-US" dirty="0"/>
              <a:t>, </a:t>
            </a:r>
            <a:r>
              <a:rPr lang="en-US" dirty="0">
                <a:solidFill>
                  <a:srgbClr val="C00000"/>
                </a:solidFill>
              </a:rPr>
              <a:t>immutability</a:t>
            </a:r>
            <a:r>
              <a:rPr lang="en-US" dirty="0"/>
              <a:t> and </a:t>
            </a:r>
            <a:r>
              <a:rPr lang="en-US" dirty="0">
                <a:solidFill>
                  <a:srgbClr val="C00000"/>
                </a:solidFill>
              </a:rPr>
              <a:t>security</a:t>
            </a:r>
            <a:r>
              <a:rPr lang="en-US" dirty="0"/>
              <a:t>. However, the innovative blockchain feature of decentralization and openness is lost as all the permissions are controlled by a few nodes in the organization.</a:t>
            </a:r>
          </a:p>
          <a:p>
            <a:r>
              <a:rPr lang="en-US" dirty="0"/>
              <a:t>Blockchain technology was invented to remove the power of central authority. So, in the case of a private blockchain network or organization where the owner has sole control over who can read, write, and validate data, it stands to reason why many may not consider it to be a real blockchain. </a:t>
            </a:r>
          </a:p>
          <a:p>
            <a:r>
              <a:rPr lang="en-US" dirty="0"/>
              <a:t>It is not open to the public. However, participants are known to each other and hence, trust is assured.</a:t>
            </a:r>
          </a:p>
          <a:p>
            <a:r>
              <a:rPr lang="en-US" dirty="0"/>
              <a:t>All participants are pre-approved by the organization. The ledger and access therein are distributed within the network of participants.</a:t>
            </a:r>
          </a:p>
          <a:p>
            <a:r>
              <a:rPr lang="en-US" dirty="0"/>
              <a:t>It has high transaction processing speed, taking only seconds to create a block.</a:t>
            </a:r>
          </a:p>
          <a:p>
            <a:r>
              <a:rPr lang="en-US" dirty="0"/>
              <a:t>Very low energy consumption as supercomputers are not required for processing.</a:t>
            </a:r>
          </a:p>
          <a:p>
            <a:endParaRPr lang="en-US" dirty="0"/>
          </a:p>
        </p:txBody>
      </p:sp>
    </p:spTree>
    <p:extLst>
      <p:ext uri="{BB962C8B-B14F-4D97-AF65-F5344CB8AC3E}">
        <p14:creationId xmlns:p14="http://schemas.microsoft.com/office/powerpoint/2010/main" val="190901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1CD66-BCC7-3FF8-90AF-1EACDEF19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A47313-B5D9-F9CD-269B-856B822C26EA}"/>
              </a:ext>
            </a:extLst>
          </p:cNvPr>
          <p:cNvSpPr>
            <a:spLocks noGrp="1"/>
          </p:cNvSpPr>
          <p:nvPr>
            <p:ph type="title"/>
          </p:nvPr>
        </p:nvSpPr>
        <p:spPr/>
        <p:txBody>
          <a:bodyPr/>
          <a:lstStyle/>
          <a:p>
            <a:r>
              <a:rPr lang="en-US" dirty="0"/>
              <a:t>Private Blockchain</a:t>
            </a:r>
          </a:p>
        </p:txBody>
      </p:sp>
      <p:sp>
        <p:nvSpPr>
          <p:cNvPr id="3" name="Content Placeholder 2">
            <a:extLst>
              <a:ext uri="{FF2B5EF4-FFF2-40B4-BE49-F238E27FC236}">
                <a16:creationId xmlns:a16="http://schemas.microsoft.com/office/drawing/2014/main" id="{0D4CE7CA-5989-7C68-717E-6D9E326B6DDD}"/>
              </a:ext>
            </a:extLst>
          </p:cNvPr>
          <p:cNvSpPr>
            <a:spLocks noGrp="1"/>
          </p:cNvSpPr>
          <p:nvPr>
            <p:ph idx="1"/>
          </p:nvPr>
        </p:nvSpPr>
        <p:spPr/>
        <p:txBody>
          <a:bodyPr/>
          <a:lstStyle/>
          <a:p>
            <a:r>
              <a:rPr lang="en-US" dirty="0"/>
              <a:t>They are not decentralized. The trade-off is better </a:t>
            </a:r>
            <a:r>
              <a:rPr lang="en-US" dirty="0">
                <a:solidFill>
                  <a:srgbClr val="C00000"/>
                </a:solidFill>
              </a:rPr>
              <a:t>scalability</a:t>
            </a:r>
            <a:r>
              <a:rPr lang="en-US" dirty="0"/>
              <a:t> and </a:t>
            </a:r>
            <a:r>
              <a:rPr lang="en-US" dirty="0">
                <a:solidFill>
                  <a:srgbClr val="C00000"/>
                </a:solidFill>
              </a:rPr>
              <a:t>security</a:t>
            </a:r>
            <a:r>
              <a:rPr lang="en-US" dirty="0"/>
              <a:t>.</a:t>
            </a:r>
          </a:p>
          <a:p>
            <a:r>
              <a:rPr lang="en-US" dirty="0"/>
              <a:t>A central authority means a single point or point of failure, unlike the public blockchain, where there is zero downtime.</a:t>
            </a:r>
          </a:p>
          <a:p>
            <a:r>
              <a:rPr lang="en-US" dirty="0"/>
              <a:t>The organization must agree on who has the highest power to be the central authority.</a:t>
            </a:r>
          </a:p>
          <a:p>
            <a:r>
              <a:rPr lang="en-US" dirty="0"/>
              <a:t>The </a:t>
            </a:r>
            <a:r>
              <a:rPr lang="en-US" dirty="0">
                <a:solidFill>
                  <a:srgbClr val="C00000"/>
                </a:solidFill>
              </a:rPr>
              <a:t>private blockchain </a:t>
            </a:r>
            <a:r>
              <a:rPr lang="en-US" dirty="0"/>
              <a:t>is </a:t>
            </a:r>
            <a:r>
              <a:rPr lang="en-US" dirty="0">
                <a:solidFill>
                  <a:srgbClr val="C00000"/>
                </a:solidFill>
              </a:rPr>
              <a:t>scalable</a:t>
            </a:r>
            <a:r>
              <a:rPr lang="en-US" dirty="0"/>
              <a:t> and </a:t>
            </a:r>
            <a:r>
              <a:rPr lang="en-US" dirty="0">
                <a:solidFill>
                  <a:srgbClr val="C00000"/>
                </a:solidFill>
              </a:rPr>
              <a:t>cryptographically secured </a:t>
            </a:r>
            <a:r>
              <a:rPr lang="en-US" dirty="0"/>
              <a:t>from the organization’s point of view and hence more cost-effective. </a:t>
            </a:r>
          </a:p>
          <a:p>
            <a:r>
              <a:rPr lang="en-US" dirty="0"/>
              <a:t>Examples of private blockchain are </a:t>
            </a:r>
            <a:r>
              <a:rPr lang="en-US" dirty="0">
                <a:solidFill>
                  <a:srgbClr val="C00000"/>
                </a:solidFill>
              </a:rPr>
              <a:t>Multichain</a:t>
            </a:r>
            <a:r>
              <a:rPr lang="en-US" dirty="0"/>
              <a:t> and </a:t>
            </a:r>
            <a:r>
              <a:rPr lang="en-US" dirty="0">
                <a:solidFill>
                  <a:srgbClr val="C00000"/>
                </a:solidFill>
              </a:rPr>
              <a:t>Monax</a:t>
            </a:r>
            <a:r>
              <a:rPr lang="en-US" dirty="0"/>
              <a:t>.</a:t>
            </a:r>
          </a:p>
        </p:txBody>
      </p:sp>
      <p:pic>
        <p:nvPicPr>
          <p:cNvPr id="4" name="Picture 3">
            <a:extLst>
              <a:ext uri="{FF2B5EF4-FFF2-40B4-BE49-F238E27FC236}">
                <a16:creationId xmlns:a16="http://schemas.microsoft.com/office/drawing/2014/main" id="{5D427C5D-E6E8-ED68-EAE8-06C928CBA9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86539" y="3658726"/>
            <a:ext cx="5218922" cy="2809528"/>
          </a:xfrm>
          <a:prstGeom prst="rect">
            <a:avLst/>
          </a:prstGeom>
          <a:noFill/>
          <a:ln>
            <a:noFill/>
          </a:ln>
        </p:spPr>
      </p:pic>
    </p:spTree>
    <p:extLst>
      <p:ext uri="{BB962C8B-B14F-4D97-AF65-F5344CB8AC3E}">
        <p14:creationId xmlns:p14="http://schemas.microsoft.com/office/powerpoint/2010/main" val="303660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5866C-81C7-C76B-F02D-B9A674177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A5C50-096B-D84A-FF7E-5FF7AF7BC5BA}"/>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Consensus Algorithm</a:t>
            </a:r>
          </a:p>
        </p:txBody>
      </p:sp>
      <p:sp>
        <p:nvSpPr>
          <p:cNvPr id="3" name="Text Placeholder 2">
            <a:extLst>
              <a:ext uri="{FF2B5EF4-FFF2-40B4-BE49-F238E27FC236}">
                <a16:creationId xmlns:a16="http://schemas.microsoft.com/office/drawing/2014/main" id="{E39084DE-959D-806E-B075-67C932E9C54C}"/>
              </a:ext>
            </a:extLst>
          </p:cNvPr>
          <p:cNvSpPr>
            <a:spLocks noGrp="1"/>
          </p:cNvSpPr>
          <p:nvPr>
            <p:ph type="body" idx="1"/>
          </p:nvPr>
        </p:nvSpPr>
        <p:spPr/>
        <p:txBody>
          <a:bodyPr/>
          <a:lstStyle/>
          <a:p>
            <a:r>
              <a:rPr lang="en-US" dirty="0"/>
              <a:t>Section - 5</a:t>
            </a:r>
          </a:p>
        </p:txBody>
      </p:sp>
    </p:spTree>
    <p:extLst>
      <p:ext uri="{BB962C8B-B14F-4D97-AF65-F5344CB8AC3E}">
        <p14:creationId xmlns:p14="http://schemas.microsoft.com/office/powerpoint/2010/main" val="3299782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Proof of Work</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p:txBody>
          <a:bodyPr/>
          <a:lstStyle/>
          <a:p>
            <a:r>
              <a:rPr lang="en-US" dirty="0"/>
              <a:t>Several nodes of the </a:t>
            </a:r>
            <a:r>
              <a:rPr lang="en-US" dirty="0">
                <a:solidFill>
                  <a:srgbClr val="C00000"/>
                </a:solidFill>
              </a:rPr>
              <a:t>distributed ledger</a:t>
            </a:r>
            <a:r>
              <a:rPr lang="en-US" dirty="0"/>
              <a:t> called </a:t>
            </a:r>
            <a:r>
              <a:rPr lang="en-US" dirty="0">
                <a:solidFill>
                  <a:srgbClr val="C00000"/>
                </a:solidFill>
              </a:rPr>
              <a:t>miners</a:t>
            </a:r>
            <a:r>
              <a:rPr lang="en-US" dirty="0"/>
              <a:t> compete to solve a </a:t>
            </a:r>
            <a:r>
              <a:rPr lang="en-US" dirty="0">
                <a:solidFill>
                  <a:srgbClr val="C00000"/>
                </a:solidFill>
              </a:rPr>
              <a:t>complicated mathematical problem</a:t>
            </a:r>
            <a:r>
              <a:rPr lang="en-US" dirty="0"/>
              <a:t> based on a </a:t>
            </a:r>
            <a:r>
              <a:rPr lang="en-US" dirty="0">
                <a:solidFill>
                  <a:srgbClr val="C00000"/>
                </a:solidFill>
              </a:rPr>
              <a:t>cryptographic hash algorithm</a:t>
            </a:r>
            <a:r>
              <a:rPr lang="en-US" dirty="0"/>
              <a:t>.</a:t>
            </a:r>
          </a:p>
          <a:p>
            <a:r>
              <a:rPr lang="en-US" dirty="0"/>
              <a:t>The </a:t>
            </a:r>
            <a:r>
              <a:rPr lang="en-US" dirty="0">
                <a:solidFill>
                  <a:srgbClr val="C00000"/>
                </a:solidFill>
              </a:rPr>
              <a:t>solution found </a:t>
            </a:r>
            <a:r>
              <a:rPr lang="en-US" dirty="0"/>
              <a:t>is called </a:t>
            </a:r>
            <a:r>
              <a:rPr lang="en-US" dirty="0">
                <a:solidFill>
                  <a:srgbClr val="C00000"/>
                </a:solidFill>
              </a:rPr>
              <a:t>Proof of Work</a:t>
            </a:r>
            <a:r>
              <a:rPr lang="en-US" dirty="0"/>
              <a:t> or </a:t>
            </a:r>
            <a:r>
              <a:rPr lang="en-US" dirty="0">
                <a:solidFill>
                  <a:srgbClr val="C00000"/>
                </a:solidFill>
              </a:rPr>
              <a:t>PoW</a:t>
            </a:r>
            <a:r>
              <a:rPr lang="en-US" dirty="0"/>
              <a:t>. Without proof of work, adding blocks to the blockchain would be too easy and could make it vulnerable to hackers.</a:t>
            </a:r>
          </a:p>
          <a:p>
            <a:r>
              <a:rPr lang="en-US" dirty="0"/>
              <a:t>The mining node releases the proof of work to the other nodes for verification to reach consensus.</a:t>
            </a:r>
          </a:p>
          <a:p>
            <a:r>
              <a:rPr lang="en-US" dirty="0"/>
              <a:t>The solution to the problem is difficult to produce but easy for the network to verify. The process of mining is extremely computation-intensive. So the first miner who manages to produce the PoW will be rewarded either in the form of bitcoins or digital currency.</a:t>
            </a:r>
          </a:p>
          <a:p>
            <a:r>
              <a:rPr lang="en-US" dirty="0"/>
              <a:t>Disadvantages of the PoW consensus mechanism are :</a:t>
            </a:r>
          </a:p>
          <a:p>
            <a:pPr lvl="1"/>
            <a:r>
              <a:rPr lang="en-IN" sz="2200" dirty="0"/>
              <a:t>Time-consuming</a:t>
            </a:r>
          </a:p>
          <a:p>
            <a:pPr lvl="1"/>
            <a:r>
              <a:rPr lang="en-IN" sz="2200" dirty="0"/>
              <a:t>High energy consumption</a:t>
            </a:r>
          </a:p>
          <a:p>
            <a:pPr lvl="1"/>
            <a:r>
              <a:rPr lang="en-IN" sz="2200" dirty="0"/>
              <a:t>51% risk</a:t>
            </a:r>
          </a:p>
        </p:txBody>
      </p:sp>
    </p:spTree>
    <p:extLst>
      <p:ext uri="{BB962C8B-B14F-4D97-AF65-F5344CB8AC3E}">
        <p14:creationId xmlns:p14="http://schemas.microsoft.com/office/powerpoint/2010/main" val="305289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230B-2B05-9409-BE0D-4C2C0FC444D8}"/>
              </a:ext>
            </a:extLst>
          </p:cNvPr>
          <p:cNvSpPr>
            <a:spLocks noGrp="1"/>
          </p:cNvSpPr>
          <p:nvPr>
            <p:ph type="title"/>
          </p:nvPr>
        </p:nvSpPr>
        <p:spPr/>
        <p:txBody>
          <a:bodyPr/>
          <a:lstStyle/>
          <a:p>
            <a:r>
              <a:rPr lang="en-IN" dirty="0"/>
              <a:t>Proof of Elapsed Time</a:t>
            </a:r>
          </a:p>
        </p:txBody>
      </p:sp>
      <p:sp>
        <p:nvSpPr>
          <p:cNvPr id="3" name="Content Placeholder 2">
            <a:extLst>
              <a:ext uri="{FF2B5EF4-FFF2-40B4-BE49-F238E27FC236}">
                <a16:creationId xmlns:a16="http://schemas.microsoft.com/office/drawing/2014/main" id="{6556E070-2C7A-483F-4A05-956B49928891}"/>
              </a:ext>
            </a:extLst>
          </p:cNvPr>
          <p:cNvSpPr>
            <a:spLocks noGrp="1"/>
          </p:cNvSpPr>
          <p:nvPr>
            <p:ph idx="1"/>
          </p:nvPr>
        </p:nvSpPr>
        <p:spPr/>
        <p:txBody>
          <a:bodyPr/>
          <a:lstStyle/>
          <a:p>
            <a:r>
              <a:rPr lang="en-US" dirty="0" err="1"/>
              <a:t>PoET</a:t>
            </a:r>
            <a:r>
              <a:rPr lang="en-US" dirty="0"/>
              <a:t> mechanism is based on the principle of a fair lottery system where every single node is equally likely to be a winner. Each miner node in the blockchain network is provided with a randomized timer object from a trusted code that generates a random wait time. This method of randomization aims to circumvent any attempt by a miner to get a timer with a shorter period.</a:t>
            </a:r>
          </a:p>
          <a:p>
            <a:r>
              <a:rPr lang="en-US" dirty="0"/>
              <a:t>The miner who completes the designated waiting time commits a new block to the blockchain and broadcasts the relevant information across the blockchain network. The process is then repeated for the discovery of the next block.</a:t>
            </a:r>
          </a:p>
          <a:p>
            <a:r>
              <a:rPr lang="en-US" dirty="0"/>
              <a:t>The </a:t>
            </a:r>
            <a:r>
              <a:rPr lang="en-US" dirty="0" err="1"/>
              <a:t>PoET</a:t>
            </a:r>
            <a:r>
              <a:rPr lang="en-US" dirty="0"/>
              <a:t> mechanism is similar to the PoW consensus mechanism except that instead of being resource-intensive, it allows a miner’s processor to sleep and switch to other tasks for the specified time, thereby increasing its efficiency and reducing power consumption. Also, in </a:t>
            </a:r>
            <a:r>
              <a:rPr lang="en-US" dirty="0" err="1"/>
              <a:t>PoET</a:t>
            </a:r>
            <a:r>
              <a:rPr lang="en-US" dirty="0"/>
              <a:t>, the identity of the miners is known unlike in PoW, where it remains anonymous.</a:t>
            </a:r>
          </a:p>
          <a:p>
            <a:r>
              <a:rPr lang="en-US" dirty="0"/>
              <a:t>Disadvantage attributed to </a:t>
            </a:r>
            <a:r>
              <a:rPr lang="en-US" dirty="0" err="1"/>
              <a:t>PoET</a:t>
            </a:r>
            <a:r>
              <a:rPr lang="en-US" dirty="0"/>
              <a:t> consensus mechanism is:</a:t>
            </a:r>
          </a:p>
          <a:p>
            <a:pPr lvl="1"/>
            <a:r>
              <a:rPr lang="en-IN" dirty="0"/>
              <a:t>Vulnerability</a:t>
            </a:r>
          </a:p>
        </p:txBody>
      </p:sp>
    </p:spTree>
    <p:extLst>
      <p:ext uri="{BB962C8B-B14F-4D97-AF65-F5344CB8AC3E}">
        <p14:creationId xmlns:p14="http://schemas.microsoft.com/office/powerpoint/2010/main" val="115686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831849" y="1709738"/>
            <a:ext cx="11360151" cy="2852737"/>
          </a:xfrm>
        </p:spPr>
        <p:txBody>
          <a:bodyPr>
            <a:normAutofit/>
          </a:bodyPr>
          <a:lstStyle/>
          <a:p>
            <a:r>
              <a:rPr lang="en-US" sz="5400" dirty="0">
                <a:gradFill flip="none" rotWithShape="1">
                  <a:gsLst>
                    <a:gs pos="0">
                      <a:srgbClr val="88570A"/>
                    </a:gs>
                    <a:gs pos="53000">
                      <a:srgbClr val="E99718"/>
                    </a:gs>
                  </a:gsLst>
                  <a:lin ang="0" scaled="1"/>
                  <a:tileRect/>
                </a:gradFill>
              </a:rPr>
              <a:t>Introduction of Blockchain Technology</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3536884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0A53-1383-0392-CCA9-DD9063BA2897}"/>
              </a:ext>
            </a:extLst>
          </p:cNvPr>
          <p:cNvSpPr>
            <a:spLocks noGrp="1"/>
          </p:cNvSpPr>
          <p:nvPr>
            <p:ph type="title"/>
          </p:nvPr>
        </p:nvSpPr>
        <p:spPr/>
        <p:txBody>
          <a:bodyPr/>
          <a:lstStyle/>
          <a:p>
            <a:r>
              <a:rPr lang="en-IN" dirty="0"/>
              <a:t>Proof of Stake</a:t>
            </a:r>
          </a:p>
        </p:txBody>
      </p:sp>
      <p:sp>
        <p:nvSpPr>
          <p:cNvPr id="3" name="Content Placeholder 2">
            <a:extLst>
              <a:ext uri="{FF2B5EF4-FFF2-40B4-BE49-F238E27FC236}">
                <a16:creationId xmlns:a16="http://schemas.microsoft.com/office/drawing/2014/main" id="{76E81169-22C8-4C8E-21F2-F80DCD501401}"/>
              </a:ext>
            </a:extLst>
          </p:cNvPr>
          <p:cNvSpPr>
            <a:spLocks noGrp="1"/>
          </p:cNvSpPr>
          <p:nvPr>
            <p:ph idx="1"/>
          </p:nvPr>
        </p:nvSpPr>
        <p:spPr/>
        <p:txBody>
          <a:bodyPr/>
          <a:lstStyle/>
          <a:p>
            <a:r>
              <a:rPr lang="en-US" dirty="0"/>
              <a:t>The more stake one has in the validating node, the less chance one will be tempted to corrupt the validating process. In other words, the users with the highest stake in a cryptocurrency will have the most interest in maintaining and securing the network because any attacks would diminish the reputation and price of the cryptocurrency that they hold.</a:t>
            </a:r>
          </a:p>
          <a:p>
            <a:r>
              <a:rPr lang="en-US" dirty="0"/>
              <a:t>In </a:t>
            </a:r>
            <a:r>
              <a:rPr lang="en-US" dirty="0" err="1"/>
              <a:t>PoS</a:t>
            </a:r>
            <a:r>
              <a:rPr lang="en-US" dirty="0"/>
              <a:t>, the mining nodes are called validators or forgers or delegates. A forger has to commit some of his/her stake (cryptocurrency) in the network as collateral to be in the running for a chance to validate the transaction. </a:t>
            </a:r>
          </a:p>
          <a:p>
            <a:r>
              <a:rPr lang="en-US" dirty="0"/>
              <a:t>An algorithm will randomly select a forger based on the percentage stake or collateral he or she has put forward. Validating nodes can forge or create new blocks proportional to the amount they have staked; i.e., a node with a 10% stake in the network can validate 10% of transactions.</a:t>
            </a:r>
          </a:p>
          <a:p>
            <a:r>
              <a:rPr lang="en-US" dirty="0"/>
              <a:t>Disadvantages of the </a:t>
            </a:r>
            <a:r>
              <a:rPr lang="en-US" dirty="0" err="1"/>
              <a:t>PoS</a:t>
            </a:r>
            <a:r>
              <a:rPr lang="en-US" dirty="0"/>
              <a:t> consensus mechanism are:</a:t>
            </a:r>
          </a:p>
          <a:p>
            <a:pPr lvl="1"/>
            <a:r>
              <a:rPr lang="en-IN" dirty="0"/>
              <a:t>Cheaper to attack</a:t>
            </a:r>
            <a:endParaRPr lang="en-US" dirty="0"/>
          </a:p>
          <a:p>
            <a:pPr lvl="1"/>
            <a:r>
              <a:rPr lang="en-IN" dirty="0"/>
              <a:t>Centralization risk</a:t>
            </a:r>
          </a:p>
        </p:txBody>
      </p:sp>
    </p:spTree>
    <p:extLst>
      <p:ext uri="{BB962C8B-B14F-4D97-AF65-F5344CB8AC3E}">
        <p14:creationId xmlns:p14="http://schemas.microsoft.com/office/powerpoint/2010/main" val="405825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9672-B92C-0EAD-D232-B6604E90369C}"/>
              </a:ext>
            </a:extLst>
          </p:cNvPr>
          <p:cNvSpPr>
            <a:spLocks noGrp="1"/>
          </p:cNvSpPr>
          <p:nvPr>
            <p:ph type="title"/>
          </p:nvPr>
        </p:nvSpPr>
        <p:spPr/>
        <p:txBody>
          <a:bodyPr/>
          <a:lstStyle/>
          <a:p>
            <a:r>
              <a:rPr lang="en-IN" dirty="0"/>
              <a:t>Delegated Proof of Stake</a:t>
            </a:r>
          </a:p>
        </p:txBody>
      </p:sp>
      <p:sp>
        <p:nvSpPr>
          <p:cNvPr id="3" name="Content Placeholder 2">
            <a:extLst>
              <a:ext uri="{FF2B5EF4-FFF2-40B4-BE49-F238E27FC236}">
                <a16:creationId xmlns:a16="http://schemas.microsoft.com/office/drawing/2014/main" id="{CDDCA87A-B8ED-16F6-AD67-F4DE1CFE6F77}"/>
              </a:ext>
            </a:extLst>
          </p:cNvPr>
          <p:cNvSpPr>
            <a:spLocks noGrp="1"/>
          </p:cNvSpPr>
          <p:nvPr>
            <p:ph idx="1"/>
          </p:nvPr>
        </p:nvSpPr>
        <p:spPr/>
        <p:txBody>
          <a:bodyPr/>
          <a:lstStyle/>
          <a:p>
            <a:r>
              <a:rPr lang="en-US" dirty="0"/>
              <a:t>Delegated Proof of Stake (</a:t>
            </a:r>
            <a:r>
              <a:rPr lang="en-US" dirty="0" err="1"/>
              <a:t>DPoS</a:t>
            </a:r>
            <a:r>
              <a:rPr lang="en-US" dirty="0"/>
              <a:t>) is a variation of the </a:t>
            </a:r>
            <a:r>
              <a:rPr lang="en-US" dirty="0" err="1"/>
              <a:t>PoS</a:t>
            </a:r>
            <a:r>
              <a:rPr lang="en-US" dirty="0"/>
              <a:t> consensus mechanism. Here, the network participants or nodes use their cryptocurrency or tokens to vote for the delegates. Just as in </a:t>
            </a:r>
            <a:r>
              <a:rPr lang="en-US" dirty="0" err="1"/>
              <a:t>PoS</a:t>
            </a:r>
            <a:r>
              <a:rPr lang="en-US" dirty="0"/>
              <a:t>, the delegates are responsible for validating transactions and maintaining the blockchain ledger.</a:t>
            </a:r>
          </a:p>
          <a:p>
            <a:r>
              <a:rPr lang="en-US" dirty="0"/>
              <a:t>These elected delegates are called witnesses. The more the crypto-coins or tokens, the more the voting power.</a:t>
            </a:r>
          </a:p>
          <a:p>
            <a:r>
              <a:rPr lang="en-US" dirty="0"/>
              <a:t>In addition to the </a:t>
            </a:r>
            <a:r>
              <a:rPr lang="en-US" dirty="0" err="1"/>
              <a:t>PoS</a:t>
            </a:r>
            <a:r>
              <a:rPr lang="en-US" dirty="0"/>
              <a:t> benefits, </a:t>
            </a:r>
            <a:r>
              <a:rPr lang="en-US" dirty="0" err="1"/>
              <a:t>DPoS</a:t>
            </a:r>
            <a:r>
              <a:rPr lang="en-US" dirty="0"/>
              <a:t> enables better security and even distribution of wealth. Any fraudulent activity by the witnesses can be easily detected by the voters and penalized.</a:t>
            </a:r>
          </a:p>
          <a:p>
            <a:r>
              <a:rPr lang="en-US" dirty="0"/>
              <a:t>As it is a democratic system, it is not only the rich, but all users have a chance to be elected as witnesses and earn rewards. This makes </a:t>
            </a:r>
            <a:r>
              <a:rPr lang="en-US" dirty="0" err="1"/>
              <a:t>DPoS</a:t>
            </a:r>
            <a:r>
              <a:rPr lang="en-US" dirty="0"/>
              <a:t> more decentralized than either </a:t>
            </a:r>
            <a:r>
              <a:rPr lang="en-US" dirty="0" err="1"/>
              <a:t>PoS</a:t>
            </a:r>
            <a:r>
              <a:rPr lang="en-US" dirty="0"/>
              <a:t> or PoW.</a:t>
            </a:r>
          </a:p>
          <a:p>
            <a:r>
              <a:rPr lang="en-US" dirty="0"/>
              <a:t>Disadvantages of </a:t>
            </a:r>
            <a:r>
              <a:rPr lang="en-US" dirty="0" err="1"/>
              <a:t>DPoS</a:t>
            </a:r>
            <a:r>
              <a:rPr lang="en-US" dirty="0"/>
              <a:t> consensus mechanism are:</a:t>
            </a:r>
          </a:p>
          <a:p>
            <a:pPr lvl="1"/>
            <a:r>
              <a:rPr lang="en-IN" dirty="0"/>
              <a:t>51% risk</a:t>
            </a:r>
          </a:p>
          <a:p>
            <a:pPr lvl="1"/>
            <a:r>
              <a:rPr lang="en-IN" dirty="0"/>
              <a:t>Potential centralized power</a:t>
            </a:r>
          </a:p>
        </p:txBody>
      </p:sp>
    </p:spTree>
    <p:extLst>
      <p:ext uri="{BB962C8B-B14F-4D97-AF65-F5344CB8AC3E}">
        <p14:creationId xmlns:p14="http://schemas.microsoft.com/office/powerpoint/2010/main" val="30205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0E88-DA80-CD24-A176-7E17EF52273E}"/>
              </a:ext>
            </a:extLst>
          </p:cNvPr>
          <p:cNvSpPr>
            <a:spLocks noGrp="1"/>
          </p:cNvSpPr>
          <p:nvPr>
            <p:ph type="title"/>
          </p:nvPr>
        </p:nvSpPr>
        <p:spPr/>
        <p:txBody>
          <a:bodyPr/>
          <a:lstStyle/>
          <a:p>
            <a:r>
              <a:rPr lang="en-IN" dirty="0"/>
              <a:t>Proof of Authority</a:t>
            </a:r>
          </a:p>
        </p:txBody>
      </p:sp>
      <p:sp>
        <p:nvSpPr>
          <p:cNvPr id="3" name="Content Placeholder 2">
            <a:extLst>
              <a:ext uri="{FF2B5EF4-FFF2-40B4-BE49-F238E27FC236}">
                <a16:creationId xmlns:a16="http://schemas.microsoft.com/office/drawing/2014/main" id="{5BF2DE1E-F858-247B-2C1A-506898DD5F1B}"/>
              </a:ext>
            </a:extLst>
          </p:cNvPr>
          <p:cNvSpPr>
            <a:spLocks noGrp="1"/>
          </p:cNvSpPr>
          <p:nvPr>
            <p:ph idx="1"/>
          </p:nvPr>
        </p:nvSpPr>
        <p:spPr/>
        <p:txBody>
          <a:bodyPr/>
          <a:lstStyle/>
          <a:p>
            <a:r>
              <a:rPr lang="en-US" dirty="0"/>
              <a:t>It is similar to </a:t>
            </a:r>
            <a:r>
              <a:rPr lang="en-US" dirty="0" err="1"/>
              <a:t>PoS</a:t>
            </a:r>
            <a:r>
              <a:rPr lang="en-US" dirty="0"/>
              <a:t> and </a:t>
            </a:r>
            <a:r>
              <a:rPr lang="en-US" dirty="0" err="1"/>
              <a:t>DPoS</a:t>
            </a:r>
            <a:r>
              <a:rPr lang="en-US" dirty="0"/>
              <a:t> in the sense that only a group of pre-selected authorities called validators secure the blockchain and can produce new blocks. However, instead of staking coins or tokens, the validators stake their identity.</a:t>
            </a:r>
          </a:p>
          <a:p>
            <a:r>
              <a:rPr lang="en-US" dirty="0"/>
              <a:t>The identities of the validators are public and verifiable by a reliable third party, such as a public notary database. This incentivizes the validators to act in the best interest of the network, for otherwise, their reputation is ruined. </a:t>
            </a:r>
          </a:p>
          <a:p>
            <a:r>
              <a:rPr lang="en-US" dirty="0"/>
              <a:t>The validators are ideally limited to 25 or less to ensure the efficiency and security of the network. In addition to low energy consumption, </a:t>
            </a:r>
            <a:r>
              <a:rPr lang="en-US" dirty="0" err="1"/>
              <a:t>PoA</a:t>
            </a:r>
            <a:r>
              <a:rPr lang="en-US" dirty="0"/>
              <a:t> also benefits from zero node-to-node data transfer requirements. Once the nodes are verified and approved as validators, re-verification is not done unless required.</a:t>
            </a:r>
          </a:p>
          <a:p>
            <a:r>
              <a:rPr lang="en-US" dirty="0"/>
              <a:t>Some of the issues attributed to </a:t>
            </a:r>
            <a:r>
              <a:rPr lang="en-US" dirty="0" err="1"/>
              <a:t>PoA</a:t>
            </a:r>
            <a:r>
              <a:rPr lang="en-US" dirty="0"/>
              <a:t> are:</a:t>
            </a:r>
          </a:p>
          <a:p>
            <a:pPr lvl="1"/>
            <a:r>
              <a:rPr lang="en-IN" dirty="0"/>
              <a:t>Semi-centralized</a:t>
            </a:r>
            <a:endParaRPr lang="en-US" dirty="0"/>
          </a:p>
          <a:p>
            <a:pPr lvl="1"/>
            <a:r>
              <a:rPr lang="en-IN" dirty="0"/>
              <a:t>Reputational indifference</a:t>
            </a:r>
          </a:p>
        </p:txBody>
      </p:sp>
    </p:spTree>
    <p:extLst>
      <p:ext uri="{BB962C8B-B14F-4D97-AF65-F5344CB8AC3E}">
        <p14:creationId xmlns:p14="http://schemas.microsoft.com/office/powerpoint/2010/main" val="29231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3E2E1-8F40-01DD-3D62-9CCC84AA600D}"/>
              </a:ext>
            </a:extLst>
          </p:cNvPr>
          <p:cNvSpPr>
            <a:spLocks noGrp="1"/>
          </p:cNvSpPr>
          <p:nvPr>
            <p:ph type="title"/>
          </p:nvPr>
        </p:nvSpPr>
        <p:spPr/>
        <p:txBody>
          <a:bodyPr/>
          <a:lstStyle/>
          <a:p>
            <a:r>
              <a:rPr lang="en-IN" dirty="0"/>
              <a:t>Practical Byzantine Fault Tolerance</a:t>
            </a:r>
          </a:p>
        </p:txBody>
      </p:sp>
      <p:sp>
        <p:nvSpPr>
          <p:cNvPr id="3" name="Content Placeholder 2">
            <a:extLst>
              <a:ext uri="{FF2B5EF4-FFF2-40B4-BE49-F238E27FC236}">
                <a16:creationId xmlns:a16="http://schemas.microsoft.com/office/drawing/2014/main" id="{067797F6-5D66-CDD6-EAE9-1D1EC4073042}"/>
              </a:ext>
            </a:extLst>
          </p:cNvPr>
          <p:cNvSpPr>
            <a:spLocks noGrp="1"/>
          </p:cNvSpPr>
          <p:nvPr>
            <p:ph idx="1"/>
          </p:nvPr>
        </p:nvSpPr>
        <p:spPr/>
        <p:txBody>
          <a:bodyPr/>
          <a:lstStyle/>
          <a:p>
            <a:r>
              <a:rPr lang="en-US" dirty="0"/>
              <a:t>It tolerates “Byzantine faults” based on the assumption that the number of malicious nodes in the network cannot simultaneously be equal to or exceed one-third of the overall nodes in the system in a given window of vulnerability. </a:t>
            </a:r>
          </a:p>
          <a:p>
            <a:r>
              <a:rPr lang="en-US" dirty="0"/>
              <a:t>It works on the format of the Byzantine Generals Problem, where all “generals” (nodes) are considered equal and take their work instruction from the leader node. The leader node is the primary node, and all other nodes are called secondary or backup nodes. The leader is selected at random in a round-robin fashion.</a:t>
            </a:r>
          </a:p>
          <a:p>
            <a:r>
              <a:rPr lang="en-US" dirty="0"/>
              <a:t>A node client sends a transaction request to the leader who then broadcasts it to all the backup nodes. The leader and backup nodes will use the message with their internal state to run computation and transmit the decision result to all the client nodes. The final decision is arrived at based on the agreement of the majority.</a:t>
            </a:r>
          </a:p>
          <a:p>
            <a:r>
              <a:rPr lang="en-US" dirty="0"/>
              <a:t>Disadvantages of the </a:t>
            </a:r>
            <a:r>
              <a:rPr lang="en-US" dirty="0" err="1"/>
              <a:t>pBFT</a:t>
            </a:r>
            <a:r>
              <a:rPr lang="en-US" dirty="0"/>
              <a:t> protocol are:</a:t>
            </a:r>
          </a:p>
          <a:p>
            <a:pPr lvl="1"/>
            <a:r>
              <a:rPr lang="en-IN" dirty="0"/>
              <a:t>Small group sizes </a:t>
            </a:r>
            <a:endParaRPr lang="en-US" dirty="0"/>
          </a:p>
          <a:p>
            <a:pPr lvl="1"/>
            <a:r>
              <a:rPr lang="en-IN" dirty="0"/>
              <a:t>Sybil Attacks </a:t>
            </a:r>
          </a:p>
        </p:txBody>
      </p:sp>
    </p:spTree>
    <p:extLst>
      <p:ext uri="{BB962C8B-B14F-4D97-AF65-F5344CB8AC3E}">
        <p14:creationId xmlns:p14="http://schemas.microsoft.com/office/powerpoint/2010/main" val="273366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ED42-F803-161F-9BDF-0351B928EB17}"/>
              </a:ext>
            </a:extLst>
          </p:cNvPr>
          <p:cNvSpPr>
            <a:spLocks noGrp="1"/>
          </p:cNvSpPr>
          <p:nvPr>
            <p:ph type="title"/>
          </p:nvPr>
        </p:nvSpPr>
        <p:spPr/>
        <p:txBody>
          <a:bodyPr/>
          <a:lstStyle/>
          <a:p>
            <a:r>
              <a:rPr lang="en-IN" dirty="0"/>
              <a:t>Proof of Stake Anonymous </a:t>
            </a:r>
          </a:p>
        </p:txBody>
      </p:sp>
      <p:sp>
        <p:nvSpPr>
          <p:cNvPr id="3" name="Content Placeholder 2">
            <a:extLst>
              <a:ext uri="{FF2B5EF4-FFF2-40B4-BE49-F238E27FC236}">
                <a16:creationId xmlns:a16="http://schemas.microsoft.com/office/drawing/2014/main" id="{3058DF06-846E-B886-4603-B52216FFD136}"/>
              </a:ext>
            </a:extLst>
          </p:cNvPr>
          <p:cNvSpPr>
            <a:spLocks noGrp="1"/>
          </p:cNvSpPr>
          <p:nvPr>
            <p:ph idx="1"/>
          </p:nvPr>
        </p:nvSpPr>
        <p:spPr/>
        <p:txBody>
          <a:bodyPr/>
          <a:lstStyle/>
          <a:p>
            <a:r>
              <a:rPr lang="en-US" dirty="0"/>
              <a:t>A variation of </a:t>
            </a:r>
            <a:r>
              <a:rPr lang="en-US" dirty="0" err="1"/>
              <a:t>PoS</a:t>
            </a:r>
            <a:r>
              <a:rPr lang="en-US" dirty="0"/>
              <a:t> consensus mechanism, </a:t>
            </a:r>
            <a:r>
              <a:rPr lang="en-US" dirty="0" err="1"/>
              <a:t>PoSA</a:t>
            </a:r>
            <a:r>
              <a:rPr lang="en-US" dirty="0"/>
              <a:t> was first introduced in </a:t>
            </a:r>
            <a:r>
              <a:rPr lang="en-US" dirty="0" err="1"/>
              <a:t>Cloakcoin</a:t>
            </a:r>
            <a:r>
              <a:rPr lang="en-US" dirty="0"/>
              <a:t> in 2014. Here, nodes are incentivized for “cloaking” the transaction. There are no master nodes, making it a truly decentralized and secure network.</a:t>
            </a:r>
          </a:p>
          <a:p>
            <a:r>
              <a:rPr lang="en-US" dirty="0"/>
              <a:t>The cloaking nodes provide the transaction with inputs and outputs, rendering it close-to-impossible to establish the identity of the receiver or the sender of a transaction and ensuring anonymity.</a:t>
            </a:r>
          </a:p>
          <a:p>
            <a:endParaRPr lang="en-IN" dirty="0"/>
          </a:p>
        </p:txBody>
      </p:sp>
    </p:spTree>
    <p:extLst>
      <p:ext uri="{BB962C8B-B14F-4D97-AF65-F5344CB8AC3E}">
        <p14:creationId xmlns:p14="http://schemas.microsoft.com/office/powerpoint/2010/main" val="367774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D222-D7DA-B264-C4C5-19EB8B85025E}"/>
              </a:ext>
            </a:extLst>
          </p:cNvPr>
          <p:cNvSpPr>
            <a:spLocks noGrp="1"/>
          </p:cNvSpPr>
          <p:nvPr>
            <p:ph type="title"/>
          </p:nvPr>
        </p:nvSpPr>
        <p:spPr/>
        <p:txBody>
          <a:bodyPr/>
          <a:lstStyle/>
          <a:p>
            <a:r>
              <a:rPr lang="en-IN" dirty="0"/>
              <a:t>Proof of Importance </a:t>
            </a:r>
          </a:p>
        </p:txBody>
      </p:sp>
      <p:sp>
        <p:nvSpPr>
          <p:cNvPr id="3" name="Content Placeholder 2">
            <a:extLst>
              <a:ext uri="{FF2B5EF4-FFF2-40B4-BE49-F238E27FC236}">
                <a16:creationId xmlns:a16="http://schemas.microsoft.com/office/drawing/2014/main" id="{803E91FB-D1A7-F8CB-4141-EDEACCADB859}"/>
              </a:ext>
            </a:extLst>
          </p:cNvPr>
          <p:cNvSpPr>
            <a:spLocks noGrp="1"/>
          </p:cNvSpPr>
          <p:nvPr>
            <p:ph idx="1"/>
          </p:nvPr>
        </p:nvSpPr>
        <p:spPr/>
        <p:txBody>
          <a:bodyPr/>
          <a:lstStyle/>
          <a:p>
            <a:r>
              <a:rPr lang="en-US" dirty="0"/>
              <a:t>First established with the NEM cryptocurrency platform, the </a:t>
            </a:r>
            <a:r>
              <a:rPr lang="en-US" dirty="0" err="1"/>
              <a:t>PoI</a:t>
            </a:r>
            <a:r>
              <a:rPr lang="en-US" dirty="0"/>
              <a:t> consensus mechanism works on the principle that users with the highest balance as also users who provide maximum value to the network should be incentivized. Thus, the chance of forging a block depends on many factors, including coin balance and authority.</a:t>
            </a:r>
            <a:endParaRPr lang="en-IN" dirty="0"/>
          </a:p>
        </p:txBody>
      </p:sp>
    </p:spTree>
    <p:extLst>
      <p:ext uri="{BB962C8B-B14F-4D97-AF65-F5344CB8AC3E}">
        <p14:creationId xmlns:p14="http://schemas.microsoft.com/office/powerpoint/2010/main" val="142811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F4ED9-C92C-BA39-3DB5-CE8164F69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F680D-8A3F-8675-84B6-6044AD9E0D46}"/>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Cryptocurrency</a:t>
            </a:r>
          </a:p>
        </p:txBody>
      </p:sp>
      <p:sp>
        <p:nvSpPr>
          <p:cNvPr id="3" name="Text Placeholder 2">
            <a:extLst>
              <a:ext uri="{FF2B5EF4-FFF2-40B4-BE49-F238E27FC236}">
                <a16:creationId xmlns:a16="http://schemas.microsoft.com/office/drawing/2014/main" id="{15C11D87-3D57-4082-20E8-612B75A8DEB1}"/>
              </a:ext>
            </a:extLst>
          </p:cNvPr>
          <p:cNvSpPr>
            <a:spLocks noGrp="1"/>
          </p:cNvSpPr>
          <p:nvPr>
            <p:ph type="body" idx="1"/>
          </p:nvPr>
        </p:nvSpPr>
        <p:spPr/>
        <p:txBody>
          <a:bodyPr/>
          <a:lstStyle/>
          <a:p>
            <a:r>
              <a:rPr lang="en-US" dirty="0"/>
              <a:t>Section - 6</a:t>
            </a:r>
          </a:p>
        </p:txBody>
      </p:sp>
    </p:spTree>
    <p:extLst>
      <p:ext uri="{BB962C8B-B14F-4D97-AF65-F5344CB8AC3E}">
        <p14:creationId xmlns:p14="http://schemas.microsoft.com/office/powerpoint/2010/main" val="2239849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0D20-51BA-E0E0-4C41-98AD01AD880C}"/>
              </a:ext>
            </a:extLst>
          </p:cNvPr>
          <p:cNvSpPr>
            <a:spLocks noGrp="1"/>
          </p:cNvSpPr>
          <p:nvPr>
            <p:ph type="title"/>
          </p:nvPr>
        </p:nvSpPr>
        <p:spPr/>
        <p:txBody>
          <a:bodyPr/>
          <a:lstStyle/>
          <a:p>
            <a:r>
              <a:rPr lang="en-US" dirty="0"/>
              <a:t>What is Cryptocurrency?</a:t>
            </a:r>
            <a:endParaRPr lang="en-IN" dirty="0"/>
          </a:p>
        </p:txBody>
      </p:sp>
      <p:sp>
        <p:nvSpPr>
          <p:cNvPr id="3" name="Content Placeholder 2">
            <a:extLst>
              <a:ext uri="{FF2B5EF4-FFF2-40B4-BE49-F238E27FC236}">
                <a16:creationId xmlns:a16="http://schemas.microsoft.com/office/drawing/2014/main" id="{E9A411F7-57B2-400E-62C6-DFD6B1B455C4}"/>
              </a:ext>
            </a:extLst>
          </p:cNvPr>
          <p:cNvSpPr>
            <a:spLocks noGrp="1"/>
          </p:cNvSpPr>
          <p:nvPr>
            <p:ph idx="1"/>
          </p:nvPr>
        </p:nvSpPr>
        <p:spPr>
          <a:xfrm>
            <a:off x="83976" y="711202"/>
            <a:ext cx="11976845" cy="5742808"/>
          </a:xfrm>
        </p:spPr>
        <p:txBody>
          <a:bodyPr/>
          <a:lstStyle/>
          <a:p>
            <a:r>
              <a:rPr lang="en-US" dirty="0"/>
              <a:t>The concept of cryptocurrency first started as a simple peer-to-peer payment system focusing more on replacing the traditional cash system, it has now found unique user cases in almost every domain spanning finance, identity management, supply chain management, security, health management, ownership, records management and even powering Internet of Things.</a:t>
            </a:r>
          </a:p>
          <a:p>
            <a:r>
              <a:rPr lang="en-IN" dirty="0"/>
              <a:t>Cryptocurrency has also given rise to a new form of raising capital for start-up ventures called Initial Coin Offering(ICO) that is much faster and simpler than the traditional fund-raising models.</a:t>
            </a:r>
          </a:p>
          <a:p>
            <a:r>
              <a:rPr lang="en-IN" dirty="0"/>
              <a:t>This process of duplication from an existing blockchain is called </a:t>
            </a:r>
            <a:r>
              <a:rPr lang="en-IN" dirty="0">
                <a:solidFill>
                  <a:srgbClr val="C00000"/>
                </a:solidFill>
              </a:rPr>
              <a:t>forking</a:t>
            </a:r>
            <a:r>
              <a:rPr lang="en-IN" dirty="0"/>
              <a:t>. A fork creates an alternative version of a blockchain. It is typically done to apply upgrades or new governance rules to a network.</a:t>
            </a:r>
          </a:p>
          <a:p>
            <a:pPr lvl="1"/>
            <a:r>
              <a:rPr lang="en-US" dirty="0">
                <a:solidFill>
                  <a:srgbClr val="212121"/>
                </a:solidFill>
              </a:rPr>
              <a:t>Hard fork</a:t>
            </a:r>
          </a:p>
          <a:p>
            <a:pPr lvl="1"/>
            <a:r>
              <a:rPr lang="en-US" dirty="0">
                <a:solidFill>
                  <a:srgbClr val="212121"/>
                </a:solidFill>
              </a:rPr>
              <a:t>Soft fork</a:t>
            </a:r>
            <a:endParaRPr lang="en-IN" dirty="0"/>
          </a:p>
          <a:p>
            <a:r>
              <a:rPr lang="en-US" dirty="0"/>
              <a:t>For the cryptocurrency to succeed and sustain in the market, it needs to foster a sturdy community of users, miners, merchants, and other players to build a strong blockchain ecosystem.</a:t>
            </a:r>
            <a:endParaRPr lang="en-IN" dirty="0"/>
          </a:p>
        </p:txBody>
      </p:sp>
    </p:spTree>
    <p:extLst>
      <p:ext uri="{BB962C8B-B14F-4D97-AF65-F5344CB8AC3E}">
        <p14:creationId xmlns:p14="http://schemas.microsoft.com/office/powerpoint/2010/main" val="165936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6AC1F-D045-3DB3-1CC0-81645E9DC9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944B80-765B-90E1-AF24-16D042C84711}"/>
              </a:ext>
            </a:extLst>
          </p:cNvPr>
          <p:cNvSpPr>
            <a:spLocks noGrp="1"/>
          </p:cNvSpPr>
          <p:nvPr>
            <p:ph type="title"/>
          </p:nvPr>
        </p:nvSpPr>
        <p:spPr/>
        <p:txBody>
          <a:bodyPr/>
          <a:lstStyle/>
          <a:p>
            <a:r>
              <a:rPr lang="en-US" dirty="0"/>
              <a:t>What is Cryptocurrency?</a:t>
            </a:r>
            <a:endParaRPr lang="en-IN" dirty="0"/>
          </a:p>
        </p:txBody>
      </p:sp>
      <p:sp>
        <p:nvSpPr>
          <p:cNvPr id="3" name="Content Placeholder 2">
            <a:extLst>
              <a:ext uri="{FF2B5EF4-FFF2-40B4-BE49-F238E27FC236}">
                <a16:creationId xmlns:a16="http://schemas.microsoft.com/office/drawing/2014/main" id="{D5B7525A-B0B9-F091-94A3-A50D65F2B611}"/>
              </a:ext>
            </a:extLst>
          </p:cNvPr>
          <p:cNvSpPr>
            <a:spLocks noGrp="1"/>
          </p:cNvSpPr>
          <p:nvPr>
            <p:ph idx="1"/>
          </p:nvPr>
        </p:nvSpPr>
        <p:spPr/>
        <p:txBody>
          <a:bodyPr/>
          <a:lstStyle/>
          <a:p>
            <a:r>
              <a:rPr lang="en-US" dirty="0"/>
              <a:t>Cryptocurrency is a digital or virtual form of currency that uses cryptography for securing transactions, controlling the creation of new units, and verifying the transfer of assets.</a:t>
            </a:r>
          </a:p>
          <a:p>
            <a:r>
              <a:rPr lang="en-US" dirty="0"/>
              <a:t> Unlike traditional currencies issued by governments, cryptocurrencies operate on decentralized networks based on blockchain technology—a distributed public ledger that records all transactions transparently and immutably.</a:t>
            </a:r>
          </a:p>
        </p:txBody>
      </p:sp>
    </p:spTree>
    <p:extLst>
      <p:ext uri="{BB962C8B-B14F-4D97-AF65-F5344CB8AC3E}">
        <p14:creationId xmlns:p14="http://schemas.microsoft.com/office/powerpoint/2010/main" val="339191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8668EB-B599-D4D7-204F-517E33C5FC58}"/>
              </a:ext>
            </a:extLst>
          </p:cNvPr>
          <p:cNvSpPr>
            <a:spLocks noGrp="1"/>
          </p:cNvSpPr>
          <p:nvPr>
            <p:ph type="title"/>
          </p:nvPr>
        </p:nvSpPr>
        <p:spPr/>
        <p:txBody>
          <a:bodyPr/>
          <a:lstStyle/>
          <a:p>
            <a:r>
              <a:rPr lang="en-US" dirty="0"/>
              <a:t>The birth of Bitcoin</a:t>
            </a:r>
          </a:p>
        </p:txBody>
      </p:sp>
      <p:sp>
        <p:nvSpPr>
          <p:cNvPr id="5" name="Content Placeholder 4">
            <a:extLst>
              <a:ext uri="{FF2B5EF4-FFF2-40B4-BE49-F238E27FC236}">
                <a16:creationId xmlns:a16="http://schemas.microsoft.com/office/drawing/2014/main" id="{EF4CB342-6D04-C91A-8CE9-A48ECBC474DB}"/>
              </a:ext>
            </a:extLst>
          </p:cNvPr>
          <p:cNvSpPr>
            <a:spLocks noGrp="1"/>
          </p:cNvSpPr>
          <p:nvPr>
            <p:ph idx="1"/>
          </p:nvPr>
        </p:nvSpPr>
        <p:spPr/>
        <p:txBody>
          <a:bodyPr/>
          <a:lstStyle/>
          <a:p>
            <a:r>
              <a:rPr lang="en-US" dirty="0"/>
              <a:t>Three key requirements that eventually brought about the birth of the Bitcoin was the need for a monetary system that could:</a:t>
            </a:r>
          </a:p>
          <a:p>
            <a:pPr marL="1001712" lvl="1" indent="-457200">
              <a:buFont typeface="+mj-lt"/>
              <a:buAutoNum type="arabicPeriod"/>
            </a:pPr>
            <a:r>
              <a:rPr lang="en-US" dirty="0"/>
              <a:t>Directly transact with another person without involving a third party, like a bank, to verify and validate the transaction and thus avoid the cost of mediation</a:t>
            </a:r>
          </a:p>
          <a:p>
            <a:pPr marL="1001712" lvl="1" indent="-457200">
              <a:buFont typeface="+mj-lt"/>
              <a:buAutoNum type="arabicPeriod"/>
            </a:pPr>
            <a:r>
              <a:rPr lang="en-US" dirty="0"/>
              <a:t>Operate without being backed and controlled by a central authority and assure the value of the money is maintained</a:t>
            </a:r>
          </a:p>
          <a:p>
            <a:pPr marL="1001712" lvl="1" indent="-457200">
              <a:buFont typeface="+mj-lt"/>
              <a:buAutoNum type="arabicPeriod"/>
            </a:pPr>
            <a:r>
              <a:rPr lang="en-US" dirty="0"/>
              <a:t>Preserve transparency in transactions, while still maintaining the users’ privacy</a:t>
            </a:r>
          </a:p>
          <a:p>
            <a:r>
              <a:rPr lang="en-US" dirty="0"/>
              <a:t>Bitcoin is the first and most widely recognized cryptocurrency, introduced in 2009 by an anonymous entity (or person) using the pseudonym Satoshi Nakamoto. It was designed as an alternative to centralized banking systems, enabling peer-to-peer transactions without intermediaries such as banks or payment processors.</a:t>
            </a:r>
          </a:p>
          <a:p>
            <a:r>
              <a:rPr lang="en-US" dirty="0"/>
              <a:t>Key milestones for Bitcoin:</a:t>
            </a:r>
          </a:p>
          <a:p>
            <a:pPr lvl="1"/>
            <a:r>
              <a:rPr lang="en-US" dirty="0"/>
              <a:t>2008: Bitcoin whitepaper published – “Bitcoin: A Peer-to-Peer Electronic Cash System”.</a:t>
            </a:r>
          </a:p>
          <a:p>
            <a:pPr lvl="1"/>
            <a:r>
              <a:rPr lang="en-US" dirty="0"/>
              <a:t>2009: Genesis block (first Bitcoin block) mined.</a:t>
            </a:r>
          </a:p>
          <a:p>
            <a:pPr lvl="1"/>
            <a:r>
              <a:rPr lang="en-US" dirty="0"/>
              <a:t>2010: First real-world Bitcoin transaction – 10,000 BTC used to buy two pizzas.</a:t>
            </a:r>
          </a:p>
          <a:p>
            <a:pPr lvl="1"/>
            <a:r>
              <a:rPr lang="en-US" dirty="0"/>
              <a:t>2017 onwards: Mainstream adoption and recognition as an investment asset.</a:t>
            </a:r>
          </a:p>
          <a:p>
            <a:pPr marL="0" indent="0">
              <a:buNone/>
            </a:pPr>
            <a:endParaRPr lang="en-US" dirty="0"/>
          </a:p>
        </p:txBody>
      </p:sp>
    </p:spTree>
    <p:extLst>
      <p:ext uri="{BB962C8B-B14F-4D97-AF65-F5344CB8AC3E}">
        <p14:creationId xmlns:p14="http://schemas.microsoft.com/office/powerpoint/2010/main" val="119376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a:xfrm>
            <a:off x="0" y="1"/>
            <a:ext cx="12192000" cy="711200"/>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763" y="863600"/>
            <a:ext cx="11867404" cy="5591175"/>
          </a:xfrm>
        </p:spPr>
        <p:txBody>
          <a:bodyPr/>
          <a:lstStyle/>
          <a:p>
            <a:pPr lvl="0">
              <a:buClr>
                <a:srgbClr val="B84742"/>
              </a:buClr>
            </a:pPr>
            <a:r>
              <a:rPr lang="en-US" dirty="0">
                <a:solidFill>
                  <a:srgbClr val="212121"/>
                </a:solidFill>
              </a:rPr>
              <a:t>Technically, Blockchain is defined as a </a:t>
            </a:r>
            <a:r>
              <a:rPr lang="en-US" dirty="0">
                <a:solidFill>
                  <a:srgbClr val="C00000"/>
                </a:solidFill>
              </a:rPr>
              <a:t>distributed</a:t>
            </a:r>
            <a:r>
              <a:rPr lang="en-US" dirty="0">
                <a:solidFill>
                  <a:srgbClr val="212121"/>
                </a:solidFill>
              </a:rPr>
              <a:t>, </a:t>
            </a:r>
            <a:r>
              <a:rPr lang="en-US" dirty="0">
                <a:solidFill>
                  <a:srgbClr val="C00000"/>
                </a:solidFill>
              </a:rPr>
              <a:t>replicated peer-to-peer network of databases </a:t>
            </a:r>
            <a:r>
              <a:rPr lang="en-US" dirty="0">
                <a:solidFill>
                  <a:srgbClr val="212121"/>
                </a:solidFill>
              </a:rPr>
              <a:t>that allows multiple non-trusting parties to transact without a trusted intermediary and maintains an ever growing, append-only, tamper-resistant list of time-sequenced records.</a:t>
            </a:r>
          </a:p>
          <a:p>
            <a:pPr lvl="0">
              <a:buClr>
                <a:srgbClr val="B84742"/>
              </a:buClr>
            </a:pPr>
            <a:r>
              <a:rPr lang="en-US" dirty="0">
                <a:solidFill>
                  <a:srgbClr val="212121"/>
                </a:solidFill>
              </a:rPr>
              <a:t>In short, Blockchain is a type of </a:t>
            </a:r>
            <a:r>
              <a:rPr lang="en-US" dirty="0">
                <a:solidFill>
                  <a:srgbClr val="C00000"/>
                </a:solidFill>
              </a:rPr>
              <a:t>distributed ledger </a:t>
            </a:r>
            <a:r>
              <a:rPr lang="en-US" dirty="0">
                <a:solidFill>
                  <a:srgbClr val="212121"/>
                </a:solidFill>
              </a:rPr>
              <a:t>that sits on the internet for </a:t>
            </a:r>
            <a:r>
              <a:rPr lang="en-US" dirty="0">
                <a:solidFill>
                  <a:srgbClr val="C00000"/>
                </a:solidFill>
              </a:rPr>
              <a:t>recording transactions</a:t>
            </a:r>
            <a:r>
              <a:rPr lang="en-US" dirty="0">
                <a:solidFill>
                  <a:srgbClr val="212121"/>
                </a:solidFill>
              </a:rPr>
              <a:t> and </a:t>
            </a:r>
            <a:r>
              <a:rPr lang="en-US" dirty="0">
                <a:solidFill>
                  <a:srgbClr val="C00000"/>
                </a:solidFill>
              </a:rPr>
              <a:t>maintaining a permanent and verifiable record-set of information</a:t>
            </a:r>
            <a:r>
              <a:rPr lang="en-US" dirty="0">
                <a:solidFill>
                  <a:srgbClr val="212121"/>
                </a:solidFill>
              </a:rPr>
              <a:t>.</a:t>
            </a:r>
          </a:p>
          <a:p>
            <a:pPr lvl="0">
              <a:buClr>
                <a:srgbClr val="B84742"/>
              </a:buClr>
            </a:pPr>
            <a:r>
              <a:rPr lang="en-US" dirty="0">
                <a:solidFill>
                  <a:srgbClr val="212121"/>
                </a:solidFill>
              </a:rPr>
              <a:t>2008 - A Peer-to-Peer Electronic Cash System (Satoshi Nakamoto)</a:t>
            </a:r>
          </a:p>
          <a:p>
            <a:pPr lvl="0">
              <a:buClr>
                <a:srgbClr val="B84742"/>
              </a:buClr>
            </a:pPr>
            <a:r>
              <a:rPr lang="en-US" dirty="0">
                <a:solidFill>
                  <a:srgbClr val="212121"/>
                </a:solidFill>
              </a:rPr>
              <a:t>2009 - Bitcoin</a:t>
            </a:r>
          </a:p>
        </p:txBody>
      </p:sp>
    </p:spTree>
    <p:extLst>
      <p:ext uri="{BB962C8B-B14F-4D97-AF65-F5344CB8AC3E}">
        <p14:creationId xmlns:p14="http://schemas.microsoft.com/office/powerpoint/2010/main" val="383317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61AAC-3103-A0F5-25E9-6AFC29D37A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A3955F-E1BD-4B2F-EF47-FEF04453EF8E}"/>
              </a:ext>
            </a:extLst>
          </p:cNvPr>
          <p:cNvSpPr>
            <a:spLocks noGrp="1"/>
          </p:cNvSpPr>
          <p:nvPr>
            <p:ph type="title"/>
          </p:nvPr>
        </p:nvSpPr>
        <p:spPr/>
        <p:txBody>
          <a:bodyPr/>
          <a:lstStyle/>
          <a:p>
            <a:r>
              <a:rPr lang="en-US" dirty="0"/>
              <a:t>The birth of Bitcoin</a:t>
            </a:r>
          </a:p>
        </p:txBody>
      </p:sp>
      <p:sp>
        <p:nvSpPr>
          <p:cNvPr id="5" name="Content Placeholder 4">
            <a:extLst>
              <a:ext uri="{FF2B5EF4-FFF2-40B4-BE49-F238E27FC236}">
                <a16:creationId xmlns:a16="http://schemas.microsoft.com/office/drawing/2014/main" id="{DE8DDDFC-51BC-42D5-126B-DD0C4F330FC6}"/>
              </a:ext>
            </a:extLst>
          </p:cNvPr>
          <p:cNvSpPr>
            <a:spLocks noGrp="1"/>
          </p:cNvSpPr>
          <p:nvPr>
            <p:ph idx="1"/>
          </p:nvPr>
        </p:nvSpPr>
        <p:spPr/>
        <p:txBody>
          <a:bodyPr/>
          <a:lstStyle/>
          <a:p>
            <a:r>
              <a:rPr lang="en-US" dirty="0"/>
              <a:t>Hashing algorithm – SHA256</a:t>
            </a:r>
          </a:p>
          <a:p>
            <a:r>
              <a:rPr lang="en-US" dirty="0"/>
              <a:t>Digital currency, no physical form</a:t>
            </a:r>
          </a:p>
          <a:p>
            <a:r>
              <a:rPr lang="en-US" dirty="0"/>
              <a:t>Backed by Blockchain technology</a:t>
            </a:r>
          </a:p>
          <a:p>
            <a:r>
              <a:rPr lang="en-US" dirty="0"/>
              <a:t>Fixed limit – 21 million bitcoins</a:t>
            </a:r>
          </a:p>
          <a:p>
            <a:r>
              <a:rPr lang="en-US" dirty="0"/>
              <a:t>Released at decreasing rate</a:t>
            </a:r>
          </a:p>
          <a:p>
            <a:r>
              <a:rPr lang="en-US" dirty="0"/>
              <a:t>Transactions – chronological order and non reversible</a:t>
            </a:r>
          </a:p>
          <a:p>
            <a:r>
              <a:rPr lang="en-US" dirty="0"/>
              <a:t>Verification and validation by network</a:t>
            </a:r>
          </a:p>
          <a:p>
            <a:r>
              <a:rPr lang="en-US" dirty="0"/>
              <a:t>User anonymity is maintained</a:t>
            </a:r>
          </a:p>
          <a:p>
            <a:r>
              <a:rPr lang="en-US" dirty="0"/>
              <a:t>Forking – Bitcoin XT, </a:t>
            </a:r>
            <a:r>
              <a:rPr lang="en-US" dirty="0" err="1"/>
              <a:t>Segwit</a:t>
            </a:r>
            <a:r>
              <a:rPr lang="en-US" dirty="0"/>
              <a:t>, Bitcoin Cash, etc. </a:t>
            </a:r>
          </a:p>
          <a:p>
            <a:r>
              <a:rPr lang="en-US" dirty="0"/>
              <a:t>Initial value – 0.0001 USD, Jan2020 – 8000 USD</a:t>
            </a:r>
            <a:endParaRPr lang="en-IN" dirty="0"/>
          </a:p>
        </p:txBody>
      </p:sp>
    </p:spTree>
    <p:extLst>
      <p:ext uri="{BB962C8B-B14F-4D97-AF65-F5344CB8AC3E}">
        <p14:creationId xmlns:p14="http://schemas.microsoft.com/office/powerpoint/2010/main" val="3891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1F76-DA72-BC02-F27F-AC4C5F859E54}"/>
              </a:ext>
            </a:extLst>
          </p:cNvPr>
          <p:cNvSpPr>
            <a:spLocks noGrp="1"/>
          </p:cNvSpPr>
          <p:nvPr>
            <p:ph type="title"/>
          </p:nvPr>
        </p:nvSpPr>
        <p:spPr/>
        <p:txBody>
          <a:bodyPr/>
          <a:lstStyle/>
          <a:p>
            <a:r>
              <a:rPr lang="en-IN" dirty="0"/>
              <a:t>Characteristics of Cryptocurrency</a:t>
            </a:r>
          </a:p>
        </p:txBody>
      </p:sp>
      <p:sp>
        <p:nvSpPr>
          <p:cNvPr id="3" name="Content Placeholder 2">
            <a:extLst>
              <a:ext uri="{FF2B5EF4-FFF2-40B4-BE49-F238E27FC236}">
                <a16:creationId xmlns:a16="http://schemas.microsoft.com/office/drawing/2014/main" id="{CE877E0E-E79B-3B78-34BB-8A915A8FAED4}"/>
              </a:ext>
            </a:extLst>
          </p:cNvPr>
          <p:cNvSpPr>
            <a:spLocks noGrp="1"/>
          </p:cNvSpPr>
          <p:nvPr>
            <p:ph idx="1"/>
          </p:nvPr>
        </p:nvSpPr>
        <p:spPr/>
        <p:txBody>
          <a:bodyPr/>
          <a:lstStyle/>
          <a:p>
            <a:r>
              <a:rPr lang="en-IN" dirty="0"/>
              <a:t>Decentralized</a:t>
            </a:r>
          </a:p>
          <a:p>
            <a:r>
              <a:rPr lang="en-IN" dirty="0"/>
              <a:t>Form of Existence</a:t>
            </a:r>
          </a:p>
          <a:p>
            <a:r>
              <a:rPr lang="en-IN" dirty="0"/>
              <a:t>Limited Supply</a:t>
            </a:r>
          </a:p>
          <a:p>
            <a:r>
              <a:rPr lang="en-IN" dirty="0"/>
              <a:t>Global Access</a:t>
            </a:r>
          </a:p>
          <a:p>
            <a:r>
              <a:rPr lang="en-IN" dirty="0"/>
              <a:t>Transparency</a:t>
            </a:r>
          </a:p>
          <a:p>
            <a:r>
              <a:rPr lang="en-IN" dirty="0"/>
              <a:t>Impossible to Duplicate</a:t>
            </a:r>
          </a:p>
          <a:p>
            <a:r>
              <a:rPr lang="en-IN" dirty="0"/>
              <a:t>Irreversible</a:t>
            </a:r>
          </a:p>
          <a:p>
            <a:endParaRPr lang="en-IN" dirty="0"/>
          </a:p>
        </p:txBody>
      </p:sp>
    </p:spTree>
    <p:extLst>
      <p:ext uri="{BB962C8B-B14F-4D97-AF65-F5344CB8AC3E}">
        <p14:creationId xmlns:p14="http://schemas.microsoft.com/office/powerpoint/2010/main" val="151290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B7B03-5612-1C42-9B9D-B4CA898C8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7D666-A55B-0D08-5341-B438A7925345}"/>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Types of Cryptocurrency &amp; Usage</a:t>
            </a:r>
          </a:p>
        </p:txBody>
      </p:sp>
      <p:sp>
        <p:nvSpPr>
          <p:cNvPr id="3" name="Text Placeholder 2">
            <a:extLst>
              <a:ext uri="{FF2B5EF4-FFF2-40B4-BE49-F238E27FC236}">
                <a16:creationId xmlns:a16="http://schemas.microsoft.com/office/drawing/2014/main" id="{FA22D249-104E-03A8-E870-BCDFDFFF4C06}"/>
              </a:ext>
            </a:extLst>
          </p:cNvPr>
          <p:cNvSpPr>
            <a:spLocks noGrp="1"/>
          </p:cNvSpPr>
          <p:nvPr>
            <p:ph type="body" idx="1"/>
          </p:nvPr>
        </p:nvSpPr>
        <p:spPr/>
        <p:txBody>
          <a:bodyPr/>
          <a:lstStyle/>
          <a:p>
            <a:r>
              <a:rPr lang="en-US" dirty="0"/>
              <a:t>Section – 6.1</a:t>
            </a:r>
          </a:p>
        </p:txBody>
      </p:sp>
    </p:spTree>
    <p:extLst>
      <p:ext uri="{BB962C8B-B14F-4D97-AF65-F5344CB8AC3E}">
        <p14:creationId xmlns:p14="http://schemas.microsoft.com/office/powerpoint/2010/main" val="3545336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0D20-51BA-E0E0-4C41-98AD01AD880C}"/>
              </a:ext>
            </a:extLst>
          </p:cNvPr>
          <p:cNvSpPr>
            <a:spLocks noGrp="1"/>
          </p:cNvSpPr>
          <p:nvPr>
            <p:ph type="title"/>
          </p:nvPr>
        </p:nvSpPr>
        <p:spPr/>
        <p:txBody>
          <a:bodyPr/>
          <a:lstStyle/>
          <a:p>
            <a:r>
              <a:rPr lang="en-US" dirty="0"/>
              <a:t>Altcoins</a:t>
            </a:r>
            <a:endParaRPr lang="en-IN" dirty="0"/>
          </a:p>
        </p:txBody>
      </p:sp>
      <p:sp>
        <p:nvSpPr>
          <p:cNvPr id="5" name="Content Placeholder 4">
            <a:extLst>
              <a:ext uri="{FF2B5EF4-FFF2-40B4-BE49-F238E27FC236}">
                <a16:creationId xmlns:a16="http://schemas.microsoft.com/office/drawing/2014/main" id="{37224701-B47D-5773-C1E0-1B929FC6534D}"/>
              </a:ext>
            </a:extLst>
          </p:cNvPr>
          <p:cNvSpPr>
            <a:spLocks noGrp="1"/>
          </p:cNvSpPr>
          <p:nvPr>
            <p:ph idx="1"/>
          </p:nvPr>
        </p:nvSpPr>
        <p:spPr/>
        <p:txBody>
          <a:bodyPr/>
          <a:lstStyle/>
          <a:p>
            <a:r>
              <a:rPr lang="en-US" dirty="0"/>
              <a:t>Some coins are not derived from Bitcoin but created as a native currency of an original blockchain and protocol, namely Monero, XRP (Ripple), and </a:t>
            </a:r>
            <a:r>
              <a:rPr lang="en-US" dirty="0" err="1"/>
              <a:t>NxtCoin</a:t>
            </a:r>
            <a:r>
              <a:rPr lang="en-US" dirty="0"/>
              <a:t>.</a:t>
            </a:r>
          </a:p>
          <a:p>
            <a:r>
              <a:rPr lang="en-US" dirty="0"/>
              <a:t>These cryptocurrency alternatives to the Bitcoin are referred to as ‘Alternative Cryptocurrency Coins,’ abbreviated as Altcoins or simply Coins. Many of the altcoins come from a fork of famous and durable cryptocurrencies like Bitcoin, Litecoin, and Ethereum.</a:t>
            </a:r>
          </a:p>
          <a:p>
            <a:r>
              <a:rPr lang="en-US" dirty="0"/>
              <a:t>While some altcoins are similar to their predecessors, most attempt to improve or set themselves apart by bringing in additional features or security like improved block times, different parameters, transaction management, scripting language, consensus mechanism, etc.</a:t>
            </a:r>
          </a:p>
          <a:p>
            <a:r>
              <a:rPr lang="en-US" dirty="0"/>
              <a:t>The main features that are common to all altcoins are:</a:t>
            </a:r>
          </a:p>
          <a:p>
            <a:pPr lvl="1"/>
            <a:r>
              <a:rPr lang="en-US" dirty="0"/>
              <a:t>They are peer-to-peer digital currencies that involve a mining process.</a:t>
            </a:r>
          </a:p>
          <a:p>
            <a:pPr lvl="1"/>
            <a:r>
              <a:rPr lang="en-US" dirty="0"/>
              <a:t>They possess their independent blockchain.</a:t>
            </a:r>
          </a:p>
          <a:p>
            <a:pPr lvl="1"/>
            <a:r>
              <a:rPr lang="en-US" dirty="0"/>
              <a:t>They possess the characteristics of money, i.e., they are fungible, divisible and have limited supply, and typically meant to operate only as a means of payment.</a:t>
            </a:r>
          </a:p>
          <a:p>
            <a:endParaRPr lang="en-IN" dirty="0"/>
          </a:p>
        </p:txBody>
      </p:sp>
    </p:spTree>
    <p:extLst>
      <p:ext uri="{BB962C8B-B14F-4D97-AF65-F5344CB8AC3E}">
        <p14:creationId xmlns:p14="http://schemas.microsoft.com/office/powerpoint/2010/main" val="236950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BEAE-AA59-C89B-9130-3C1AC43E249D}"/>
              </a:ext>
            </a:extLst>
          </p:cNvPr>
          <p:cNvSpPr>
            <a:spLocks noGrp="1"/>
          </p:cNvSpPr>
          <p:nvPr>
            <p:ph type="title"/>
          </p:nvPr>
        </p:nvSpPr>
        <p:spPr/>
        <p:txBody>
          <a:bodyPr/>
          <a:lstStyle/>
          <a:p>
            <a:r>
              <a:rPr lang="en-US" dirty="0"/>
              <a:t>Tokens</a:t>
            </a:r>
            <a:endParaRPr lang="en-IN" dirty="0"/>
          </a:p>
        </p:txBody>
      </p:sp>
      <p:sp>
        <p:nvSpPr>
          <p:cNvPr id="3" name="Content Placeholder 2">
            <a:extLst>
              <a:ext uri="{FF2B5EF4-FFF2-40B4-BE49-F238E27FC236}">
                <a16:creationId xmlns:a16="http://schemas.microsoft.com/office/drawing/2014/main" id="{CC2748F7-7274-FE8A-661C-F4A64C782F25}"/>
              </a:ext>
            </a:extLst>
          </p:cNvPr>
          <p:cNvSpPr>
            <a:spLocks noGrp="1"/>
          </p:cNvSpPr>
          <p:nvPr>
            <p:ph idx="1"/>
          </p:nvPr>
        </p:nvSpPr>
        <p:spPr/>
        <p:txBody>
          <a:bodyPr/>
          <a:lstStyle/>
          <a:p>
            <a:r>
              <a:rPr lang="en-US" dirty="0"/>
              <a:t>Tokens are another category of cryptocurrency that reside on top of an existing blockchain. It facilitates the creation of decentralized applications (</a:t>
            </a:r>
            <a:r>
              <a:rPr lang="en-US" dirty="0" err="1"/>
              <a:t>DApps</a:t>
            </a:r>
            <a:r>
              <a:rPr lang="en-US" dirty="0"/>
              <a:t>). Tokens and their underlying applications benefit from the technology and security of the native blockchain as they can leverage their existing mining strength and inherent resistance to attacks.</a:t>
            </a:r>
          </a:p>
          <a:p>
            <a:r>
              <a:rPr lang="en-US" dirty="0"/>
              <a:t>Though a token can be used as a method of payment within the project ecosystem, its primary purpose is its usage as a utility or asset to give the holder specific rights to participate in the blockchain network or even represent tangible objects like a house or painting.</a:t>
            </a:r>
          </a:p>
          <a:p>
            <a:r>
              <a:rPr lang="en-US" dirty="0"/>
              <a:t>For example, the WPR (</a:t>
            </a:r>
            <a:r>
              <a:rPr lang="en-US" dirty="0" err="1"/>
              <a:t>WePower</a:t>
            </a:r>
            <a:r>
              <a:rPr lang="en-US" dirty="0"/>
              <a:t>) token represents electricity and allows the public to buy and sell electricity on the blockchain using smart contracts.</a:t>
            </a:r>
          </a:p>
          <a:p>
            <a:r>
              <a:rPr lang="en-US" dirty="0"/>
              <a:t>Tokens differ from altcoins in following respects:</a:t>
            </a:r>
          </a:p>
          <a:p>
            <a:pPr lvl="1"/>
            <a:r>
              <a:rPr lang="en-US" dirty="0"/>
              <a:t>They are digital assets that are built to perform a specific function(s) within the project ecosystem and not operational as a typical cryptocurrency.</a:t>
            </a:r>
          </a:p>
          <a:p>
            <a:pPr lvl="1"/>
            <a:r>
              <a:rPr lang="en-US" dirty="0"/>
              <a:t>They do not have purchasing power.</a:t>
            </a:r>
          </a:p>
          <a:p>
            <a:pPr lvl="1"/>
            <a:r>
              <a:rPr lang="en-US" dirty="0"/>
              <a:t>They are built to interact with decentralized applications (</a:t>
            </a:r>
            <a:r>
              <a:rPr lang="en-US" dirty="0" err="1"/>
              <a:t>DApps</a:t>
            </a:r>
            <a:r>
              <a:rPr lang="en-US" dirty="0"/>
              <a:t>) that sit on an existing blockchain network.</a:t>
            </a:r>
            <a:endParaRPr lang="en-IN" dirty="0"/>
          </a:p>
        </p:txBody>
      </p:sp>
    </p:spTree>
    <p:extLst>
      <p:ext uri="{BB962C8B-B14F-4D97-AF65-F5344CB8AC3E}">
        <p14:creationId xmlns:p14="http://schemas.microsoft.com/office/powerpoint/2010/main" val="3670323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1AA45-16EE-1358-DABA-DBCD9D843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A2C3D-A8A1-724D-A950-E9028A002C5E}"/>
              </a:ext>
            </a:extLst>
          </p:cNvPr>
          <p:cNvSpPr>
            <a:spLocks noGrp="1"/>
          </p:cNvSpPr>
          <p:nvPr>
            <p:ph type="title"/>
          </p:nvPr>
        </p:nvSpPr>
        <p:spPr/>
        <p:txBody>
          <a:bodyPr/>
          <a:lstStyle/>
          <a:p>
            <a:r>
              <a:rPr lang="en-US" dirty="0"/>
              <a:t>Altcoin v/s Tokens</a:t>
            </a:r>
            <a:endParaRPr lang="en-IN" dirty="0"/>
          </a:p>
        </p:txBody>
      </p:sp>
      <p:graphicFrame>
        <p:nvGraphicFramePr>
          <p:cNvPr id="4" name="Content Placeholder 3">
            <a:extLst>
              <a:ext uri="{FF2B5EF4-FFF2-40B4-BE49-F238E27FC236}">
                <a16:creationId xmlns:a16="http://schemas.microsoft.com/office/drawing/2014/main" id="{08DCA2BE-8778-5B2A-4E20-F2A07053B53C}"/>
              </a:ext>
            </a:extLst>
          </p:cNvPr>
          <p:cNvGraphicFramePr>
            <a:graphicFrameLocks noGrp="1"/>
          </p:cNvGraphicFramePr>
          <p:nvPr>
            <p:ph idx="1"/>
            <p:extLst>
              <p:ext uri="{D42A27DB-BD31-4B8C-83A1-F6EECF244321}">
                <p14:modId xmlns:p14="http://schemas.microsoft.com/office/powerpoint/2010/main" val="2846381253"/>
              </p:ext>
            </p:extLst>
          </p:nvPr>
        </p:nvGraphicFramePr>
        <p:xfrm>
          <a:off x="287694" y="1008361"/>
          <a:ext cx="10311882" cy="3749040"/>
        </p:xfrm>
        <a:graphic>
          <a:graphicData uri="http://schemas.openxmlformats.org/drawingml/2006/table">
            <a:tbl>
              <a:tblPr>
                <a:tableStyleId>{E8B1032C-EA38-4F05-BA0D-38AFFFC7BED3}</a:tableStyleId>
              </a:tblPr>
              <a:tblGrid>
                <a:gridCol w="1598930">
                  <a:extLst>
                    <a:ext uri="{9D8B030D-6E8A-4147-A177-3AD203B41FA5}">
                      <a16:colId xmlns:a16="http://schemas.microsoft.com/office/drawing/2014/main" val="2395087594"/>
                    </a:ext>
                  </a:extLst>
                </a:gridCol>
                <a:gridCol w="5027360">
                  <a:extLst>
                    <a:ext uri="{9D8B030D-6E8A-4147-A177-3AD203B41FA5}">
                      <a16:colId xmlns:a16="http://schemas.microsoft.com/office/drawing/2014/main" val="3701990426"/>
                    </a:ext>
                  </a:extLst>
                </a:gridCol>
                <a:gridCol w="3685592">
                  <a:extLst>
                    <a:ext uri="{9D8B030D-6E8A-4147-A177-3AD203B41FA5}">
                      <a16:colId xmlns:a16="http://schemas.microsoft.com/office/drawing/2014/main" val="3701030823"/>
                    </a:ext>
                  </a:extLst>
                </a:gridCol>
              </a:tblGrid>
              <a:tr h="0">
                <a:tc>
                  <a:txBody>
                    <a:bodyPr/>
                    <a:lstStyle/>
                    <a:p>
                      <a:pPr algn="ctr">
                        <a:buNone/>
                      </a:pPr>
                      <a:r>
                        <a:rPr lang="en-IN" sz="2400" b="1" dirty="0">
                          <a:solidFill>
                            <a:schemeClr val="accent6"/>
                          </a:solidFill>
                        </a:rPr>
                        <a:t>Aspect</a:t>
                      </a:r>
                      <a:endParaRPr lang="en-IN" sz="2400" dirty="0">
                        <a:solidFill>
                          <a:schemeClr val="accent6"/>
                        </a:solidFill>
                      </a:endParaRPr>
                    </a:p>
                  </a:txBody>
                  <a:tcPr anchor="ctr"/>
                </a:tc>
                <a:tc>
                  <a:txBody>
                    <a:bodyPr/>
                    <a:lstStyle/>
                    <a:p>
                      <a:pPr algn="ctr">
                        <a:buNone/>
                      </a:pPr>
                      <a:r>
                        <a:rPr lang="en-IN" sz="2400" b="1" dirty="0">
                          <a:solidFill>
                            <a:schemeClr val="accent6"/>
                          </a:solidFill>
                        </a:rPr>
                        <a:t>Altcoin</a:t>
                      </a:r>
                      <a:endParaRPr lang="en-IN" sz="2400" dirty="0">
                        <a:solidFill>
                          <a:schemeClr val="accent6"/>
                        </a:solidFill>
                      </a:endParaRPr>
                    </a:p>
                  </a:txBody>
                  <a:tcPr anchor="ctr"/>
                </a:tc>
                <a:tc>
                  <a:txBody>
                    <a:bodyPr/>
                    <a:lstStyle/>
                    <a:p>
                      <a:pPr algn="ctr">
                        <a:buNone/>
                      </a:pPr>
                      <a:r>
                        <a:rPr lang="en-IN" sz="2400" b="1" dirty="0">
                          <a:solidFill>
                            <a:schemeClr val="accent6"/>
                          </a:solidFill>
                        </a:rPr>
                        <a:t>Token</a:t>
                      </a:r>
                      <a:endParaRPr lang="en-IN" sz="2400" dirty="0">
                        <a:solidFill>
                          <a:schemeClr val="accent6"/>
                        </a:solidFill>
                      </a:endParaRPr>
                    </a:p>
                  </a:txBody>
                  <a:tcPr anchor="ctr"/>
                </a:tc>
                <a:extLst>
                  <a:ext uri="{0D108BD9-81ED-4DB2-BD59-A6C34878D82A}">
                    <a16:rowId xmlns:a16="http://schemas.microsoft.com/office/drawing/2014/main" val="4142945628"/>
                  </a:ext>
                </a:extLst>
              </a:tr>
              <a:tr h="0">
                <a:tc>
                  <a:txBody>
                    <a:bodyPr/>
                    <a:lstStyle/>
                    <a:p>
                      <a:pPr>
                        <a:buNone/>
                      </a:pPr>
                      <a:r>
                        <a:rPr lang="en-IN" sz="2400" b="1">
                          <a:solidFill>
                            <a:schemeClr val="accent6"/>
                          </a:solidFill>
                        </a:rPr>
                        <a:t>Blockchain</a:t>
                      </a:r>
                      <a:endParaRPr lang="en-IN" sz="2400">
                        <a:solidFill>
                          <a:schemeClr val="accent6"/>
                        </a:solidFill>
                      </a:endParaRPr>
                    </a:p>
                  </a:txBody>
                  <a:tcPr anchor="ctr"/>
                </a:tc>
                <a:tc>
                  <a:txBody>
                    <a:bodyPr/>
                    <a:lstStyle/>
                    <a:p>
                      <a:pPr>
                        <a:buNone/>
                      </a:pPr>
                      <a:r>
                        <a:rPr lang="en-IN" sz="2400"/>
                        <a:t>Has its own blockchain</a:t>
                      </a:r>
                    </a:p>
                  </a:txBody>
                  <a:tcPr anchor="ctr"/>
                </a:tc>
                <a:tc>
                  <a:txBody>
                    <a:bodyPr/>
                    <a:lstStyle/>
                    <a:p>
                      <a:pPr>
                        <a:buNone/>
                      </a:pPr>
                      <a:r>
                        <a:rPr lang="en-US" sz="2400" dirty="0"/>
                        <a:t>Built on an existing blockchain</a:t>
                      </a:r>
                    </a:p>
                  </a:txBody>
                  <a:tcPr anchor="ctr"/>
                </a:tc>
                <a:extLst>
                  <a:ext uri="{0D108BD9-81ED-4DB2-BD59-A6C34878D82A}">
                    <a16:rowId xmlns:a16="http://schemas.microsoft.com/office/drawing/2014/main" val="3894808846"/>
                  </a:ext>
                </a:extLst>
              </a:tr>
              <a:tr h="0">
                <a:tc>
                  <a:txBody>
                    <a:bodyPr/>
                    <a:lstStyle/>
                    <a:p>
                      <a:pPr>
                        <a:buNone/>
                      </a:pPr>
                      <a:r>
                        <a:rPr lang="en-IN" sz="2400" b="1" dirty="0">
                          <a:solidFill>
                            <a:schemeClr val="accent6"/>
                          </a:solidFill>
                        </a:rPr>
                        <a:t>Function</a:t>
                      </a:r>
                      <a:endParaRPr lang="en-IN" sz="2400" dirty="0">
                        <a:solidFill>
                          <a:schemeClr val="accent6"/>
                        </a:solidFill>
                      </a:endParaRPr>
                    </a:p>
                  </a:txBody>
                  <a:tcPr anchor="ctr"/>
                </a:tc>
                <a:tc>
                  <a:txBody>
                    <a:bodyPr/>
                    <a:lstStyle/>
                    <a:p>
                      <a:pPr>
                        <a:buNone/>
                      </a:pPr>
                      <a:r>
                        <a:rPr lang="en-US" sz="2400" dirty="0"/>
                        <a:t>Acts as native currency for its blockchain</a:t>
                      </a:r>
                    </a:p>
                  </a:txBody>
                  <a:tcPr anchor="ctr"/>
                </a:tc>
                <a:tc>
                  <a:txBody>
                    <a:bodyPr/>
                    <a:lstStyle/>
                    <a:p>
                      <a:pPr>
                        <a:buNone/>
                      </a:pPr>
                      <a:r>
                        <a:rPr lang="en-US" sz="2400"/>
                        <a:t>Represents assets, utility, or services</a:t>
                      </a:r>
                    </a:p>
                  </a:txBody>
                  <a:tcPr anchor="ctr"/>
                </a:tc>
                <a:extLst>
                  <a:ext uri="{0D108BD9-81ED-4DB2-BD59-A6C34878D82A}">
                    <a16:rowId xmlns:a16="http://schemas.microsoft.com/office/drawing/2014/main" val="3871164028"/>
                  </a:ext>
                </a:extLst>
              </a:tr>
              <a:tr h="0">
                <a:tc>
                  <a:txBody>
                    <a:bodyPr/>
                    <a:lstStyle/>
                    <a:p>
                      <a:pPr>
                        <a:buNone/>
                      </a:pPr>
                      <a:r>
                        <a:rPr lang="en-IN" sz="2400" b="1">
                          <a:solidFill>
                            <a:schemeClr val="accent6"/>
                          </a:solidFill>
                        </a:rPr>
                        <a:t>Creation</a:t>
                      </a:r>
                      <a:endParaRPr lang="en-IN" sz="2400">
                        <a:solidFill>
                          <a:schemeClr val="accent6"/>
                        </a:solidFill>
                      </a:endParaRPr>
                    </a:p>
                  </a:txBody>
                  <a:tcPr anchor="ctr"/>
                </a:tc>
                <a:tc>
                  <a:txBody>
                    <a:bodyPr/>
                    <a:lstStyle/>
                    <a:p>
                      <a:pPr>
                        <a:buNone/>
                      </a:pPr>
                      <a:r>
                        <a:rPr lang="en-US" sz="2400"/>
                        <a:t>Requires building a new blockchain</a:t>
                      </a:r>
                    </a:p>
                  </a:txBody>
                  <a:tcPr anchor="ctr"/>
                </a:tc>
                <a:tc>
                  <a:txBody>
                    <a:bodyPr/>
                    <a:lstStyle/>
                    <a:p>
                      <a:pPr>
                        <a:buNone/>
                      </a:pPr>
                      <a:r>
                        <a:rPr lang="en-US" sz="2400"/>
                        <a:t>Created using smart contracts on existing one</a:t>
                      </a:r>
                    </a:p>
                  </a:txBody>
                  <a:tcPr anchor="ctr"/>
                </a:tc>
                <a:extLst>
                  <a:ext uri="{0D108BD9-81ED-4DB2-BD59-A6C34878D82A}">
                    <a16:rowId xmlns:a16="http://schemas.microsoft.com/office/drawing/2014/main" val="410867912"/>
                  </a:ext>
                </a:extLst>
              </a:tr>
              <a:tr h="0">
                <a:tc>
                  <a:txBody>
                    <a:bodyPr/>
                    <a:lstStyle/>
                    <a:p>
                      <a:pPr>
                        <a:buNone/>
                      </a:pPr>
                      <a:r>
                        <a:rPr lang="en-IN" sz="2400" b="1" dirty="0">
                          <a:solidFill>
                            <a:schemeClr val="accent6"/>
                          </a:solidFill>
                        </a:rPr>
                        <a:t>Examples</a:t>
                      </a:r>
                      <a:endParaRPr lang="en-IN" sz="2400" dirty="0">
                        <a:solidFill>
                          <a:schemeClr val="accent6"/>
                        </a:solidFill>
                      </a:endParaRPr>
                    </a:p>
                  </a:txBody>
                  <a:tcPr anchor="ctr"/>
                </a:tc>
                <a:tc>
                  <a:txBody>
                    <a:bodyPr/>
                    <a:lstStyle/>
                    <a:p>
                      <a:pPr>
                        <a:buNone/>
                      </a:pPr>
                      <a:r>
                        <a:rPr lang="en-US" sz="2400"/>
                        <a:t>Ethereum (ETH), Litecoin (LTC), Cardano (ADA)</a:t>
                      </a:r>
                    </a:p>
                  </a:txBody>
                  <a:tcPr anchor="ctr"/>
                </a:tc>
                <a:tc>
                  <a:txBody>
                    <a:bodyPr/>
                    <a:lstStyle/>
                    <a:p>
                      <a:pPr>
                        <a:buNone/>
                      </a:pPr>
                      <a:r>
                        <a:rPr lang="en-IN" sz="2400" dirty="0"/>
                        <a:t>USDT, BAT, UNI, NFTs</a:t>
                      </a:r>
                    </a:p>
                  </a:txBody>
                  <a:tcPr anchor="ctr"/>
                </a:tc>
                <a:extLst>
                  <a:ext uri="{0D108BD9-81ED-4DB2-BD59-A6C34878D82A}">
                    <a16:rowId xmlns:a16="http://schemas.microsoft.com/office/drawing/2014/main" val="2857734681"/>
                  </a:ext>
                </a:extLst>
              </a:tr>
            </a:tbl>
          </a:graphicData>
        </a:graphic>
      </p:graphicFrame>
    </p:spTree>
    <p:extLst>
      <p:ext uri="{BB962C8B-B14F-4D97-AF65-F5344CB8AC3E}">
        <p14:creationId xmlns:p14="http://schemas.microsoft.com/office/powerpoint/2010/main" val="177244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5DD6E-9E3A-8F13-DB35-3F1630266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9569B8-FEF2-3EAD-C794-0652D33AC83D}"/>
              </a:ext>
            </a:extLst>
          </p:cNvPr>
          <p:cNvSpPr>
            <a:spLocks noGrp="1"/>
          </p:cNvSpPr>
          <p:nvPr>
            <p:ph type="title"/>
          </p:nvPr>
        </p:nvSpPr>
        <p:spPr/>
        <p:txBody>
          <a:bodyPr/>
          <a:lstStyle/>
          <a:p>
            <a:r>
              <a:rPr lang="en-US" dirty="0"/>
              <a:t>Cryptocurrency Usage</a:t>
            </a:r>
            <a:endParaRPr lang="en-IN" dirty="0"/>
          </a:p>
        </p:txBody>
      </p:sp>
      <p:sp>
        <p:nvSpPr>
          <p:cNvPr id="3" name="Content Placeholder 2">
            <a:extLst>
              <a:ext uri="{FF2B5EF4-FFF2-40B4-BE49-F238E27FC236}">
                <a16:creationId xmlns:a16="http://schemas.microsoft.com/office/drawing/2014/main" id="{60466A0F-7029-50D2-73ED-DBA14C17C77C}"/>
              </a:ext>
            </a:extLst>
          </p:cNvPr>
          <p:cNvSpPr>
            <a:spLocks noGrp="1"/>
          </p:cNvSpPr>
          <p:nvPr>
            <p:ph idx="1"/>
          </p:nvPr>
        </p:nvSpPr>
        <p:spPr>
          <a:xfrm>
            <a:off x="131180" y="711201"/>
            <a:ext cx="11929641" cy="5913533"/>
          </a:xfrm>
        </p:spPr>
        <p:txBody>
          <a:bodyPr/>
          <a:lstStyle/>
          <a:p>
            <a:r>
              <a:rPr lang="en-US" b="1" dirty="0"/>
              <a:t>Payments</a:t>
            </a:r>
          </a:p>
          <a:p>
            <a:pPr lvl="1"/>
            <a:r>
              <a:rPr lang="en-US" dirty="0"/>
              <a:t>Peer-to-peer payments without intermediaries.</a:t>
            </a:r>
          </a:p>
          <a:p>
            <a:pPr lvl="1"/>
            <a:r>
              <a:rPr lang="en-US" dirty="0"/>
              <a:t>Used in e-commerce, remittances, and cross-border transfers.</a:t>
            </a:r>
          </a:p>
          <a:p>
            <a:r>
              <a:rPr lang="en-US" b="1" dirty="0"/>
              <a:t>Investment and Trading</a:t>
            </a:r>
          </a:p>
          <a:p>
            <a:pPr lvl="1"/>
            <a:r>
              <a:rPr lang="en-US" dirty="0"/>
              <a:t>Considered as a high-risk, high-return investment.</a:t>
            </a:r>
          </a:p>
          <a:p>
            <a:pPr lvl="1"/>
            <a:r>
              <a:rPr lang="en-US" dirty="0"/>
              <a:t>Platforms like Binance, Coinbase, and Kraken allow cryptocurrency trading.</a:t>
            </a:r>
          </a:p>
          <a:p>
            <a:r>
              <a:rPr lang="en-US" b="1" dirty="0"/>
              <a:t>Decentralized Finance (DeFi)</a:t>
            </a:r>
          </a:p>
          <a:p>
            <a:pPr lvl="1"/>
            <a:r>
              <a:rPr lang="en-US" dirty="0"/>
              <a:t>Financial services like lending, borrowing, and staking without banks.</a:t>
            </a:r>
          </a:p>
          <a:p>
            <a:pPr lvl="1"/>
            <a:r>
              <a:rPr lang="en-US" dirty="0"/>
              <a:t>Powered by smart contracts on blockchains like Ethereum.</a:t>
            </a:r>
          </a:p>
          <a:p>
            <a:r>
              <a:rPr lang="en-US" b="1" dirty="0"/>
              <a:t>NFTs (Non-Fungible Tokens)</a:t>
            </a:r>
          </a:p>
          <a:p>
            <a:pPr lvl="1"/>
            <a:r>
              <a:rPr lang="en-US" dirty="0"/>
              <a:t>Unique digital assets representing ownership of art, music, collectibles.</a:t>
            </a:r>
          </a:p>
          <a:p>
            <a:r>
              <a:rPr lang="en-US" b="1" dirty="0"/>
              <a:t>Supply Chain Management</a:t>
            </a:r>
          </a:p>
          <a:p>
            <a:pPr lvl="1"/>
            <a:r>
              <a:rPr lang="en-US" dirty="0"/>
              <a:t>Blockchain-based tracking ensures transparency and authenticity.</a:t>
            </a:r>
          </a:p>
          <a:p>
            <a:r>
              <a:rPr lang="en-US" b="1" dirty="0"/>
              <a:t>Privacy and Security</a:t>
            </a:r>
          </a:p>
          <a:p>
            <a:pPr lvl="1"/>
            <a:r>
              <a:rPr lang="en-US" dirty="0"/>
              <a:t>Enables secure transactions with encryption, though anonymity can attract misuse.</a:t>
            </a:r>
          </a:p>
        </p:txBody>
      </p:sp>
    </p:spTree>
    <p:extLst>
      <p:ext uri="{BB962C8B-B14F-4D97-AF65-F5344CB8AC3E}">
        <p14:creationId xmlns:p14="http://schemas.microsoft.com/office/powerpoint/2010/main" val="89140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animEffect transition="in" filter="fade">
                                      <p:cBhvr>
                                        <p:cTn id="56" dur="500"/>
                                        <p:tgtEl>
                                          <p:spTgt spid="3">
                                            <p:txEl>
                                              <p:pRg st="13" end="13"/>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animEffect transition="in" filter="fade">
                                      <p:cBhvr>
                                        <p:cTn id="5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0D20-51BA-E0E0-4C41-98AD01AD880C}"/>
              </a:ext>
            </a:extLst>
          </p:cNvPr>
          <p:cNvSpPr>
            <a:spLocks noGrp="1"/>
          </p:cNvSpPr>
          <p:nvPr>
            <p:ph type="title"/>
          </p:nvPr>
        </p:nvSpPr>
        <p:spPr/>
        <p:txBody>
          <a:bodyPr/>
          <a:lstStyle/>
          <a:p>
            <a:r>
              <a:rPr lang="en-US" dirty="0"/>
              <a:t>Cryptocurrency Usage</a:t>
            </a:r>
            <a:endParaRPr lang="en-IN" dirty="0"/>
          </a:p>
        </p:txBody>
      </p:sp>
      <p:sp>
        <p:nvSpPr>
          <p:cNvPr id="3" name="Content Placeholder 2">
            <a:extLst>
              <a:ext uri="{FF2B5EF4-FFF2-40B4-BE49-F238E27FC236}">
                <a16:creationId xmlns:a16="http://schemas.microsoft.com/office/drawing/2014/main" id="{E9A411F7-57B2-400E-62C6-DFD6B1B455C4}"/>
              </a:ext>
            </a:extLst>
          </p:cNvPr>
          <p:cNvSpPr>
            <a:spLocks noGrp="1"/>
          </p:cNvSpPr>
          <p:nvPr>
            <p:ph idx="1"/>
          </p:nvPr>
        </p:nvSpPr>
        <p:spPr/>
        <p:txBody>
          <a:bodyPr/>
          <a:lstStyle/>
          <a:p>
            <a:r>
              <a:rPr lang="en-IN" dirty="0"/>
              <a:t>Ecosystem Players</a:t>
            </a:r>
          </a:p>
          <a:p>
            <a:r>
              <a:rPr lang="en-IN" dirty="0"/>
              <a:t>Crypto mining</a:t>
            </a:r>
          </a:p>
          <a:p>
            <a:r>
              <a:rPr lang="en-IN" dirty="0"/>
              <a:t>Airdrop</a:t>
            </a:r>
          </a:p>
          <a:p>
            <a:r>
              <a:rPr lang="en-IN" dirty="0"/>
              <a:t>Token or Coin Burning</a:t>
            </a:r>
          </a:p>
          <a:p>
            <a:r>
              <a:rPr lang="en-IN" dirty="0"/>
              <a:t>Investing and Trading</a:t>
            </a:r>
          </a:p>
          <a:p>
            <a:r>
              <a:rPr lang="en-IN" dirty="0"/>
              <a:t>Cryptocurrency Safety</a:t>
            </a:r>
          </a:p>
          <a:p>
            <a:r>
              <a:rPr lang="en-IN" dirty="0"/>
              <a:t>Regulations Around Cryptocurrency</a:t>
            </a:r>
          </a:p>
          <a:p>
            <a:endParaRPr lang="en-IN" dirty="0"/>
          </a:p>
        </p:txBody>
      </p:sp>
    </p:spTree>
    <p:extLst>
      <p:ext uri="{BB962C8B-B14F-4D97-AF65-F5344CB8AC3E}">
        <p14:creationId xmlns:p14="http://schemas.microsoft.com/office/powerpoint/2010/main" val="11892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97AA-2B71-414F-D03B-9312307A16D7}"/>
              </a:ext>
            </a:extLst>
          </p:cNvPr>
          <p:cNvSpPr>
            <a:spLocks noGrp="1"/>
          </p:cNvSpPr>
          <p:nvPr>
            <p:ph type="title"/>
          </p:nvPr>
        </p:nvSpPr>
        <p:spPr/>
        <p:txBody>
          <a:bodyPr/>
          <a:lstStyle/>
          <a:p>
            <a:r>
              <a:rPr lang="en-US" dirty="0"/>
              <a:t>Questions</a:t>
            </a:r>
            <a:endParaRPr lang="en-IN" dirty="0"/>
          </a:p>
        </p:txBody>
      </p:sp>
      <p:sp>
        <p:nvSpPr>
          <p:cNvPr id="3" name="Content Placeholder 2">
            <a:extLst>
              <a:ext uri="{FF2B5EF4-FFF2-40B4-BE49-F238E27FC236}">
                <a16:creationId xmlns:a16="http://schemas.microsoft.com/office/drawing/2014/main" id="{D01D441C-95D0-AACD-71F5-9D98AE20E891}"/>
              </a:ext>
            </a:extLst>
          </p:cNvPr>
          <p:cNvSpPr>
            <a:spLocks noGrp="1"/>
          </p:cNvSpPr>
          <p:nvPr>
            <p:ph idx="1"/>
          </p:nvPr>
        </p:nvSpPr>
        <p:spPr/>
        <p:txBody>
          <a:bodyPr/>
          <a:lstStyle/>
          <a:p>
            <a:pPr marL="457200" indent="-457200">
              <a:buFont typeface="+mj-lt"/>
              <a:buAutoNum type="arabicPeriod"/>
            </a:pPr>
            <a:r>
              <a:rPr lang="en-US" dirty="0"/>
              <a:t>Explain basic concepts of blockchain.</a:t>
            </a:r>
          </a:p>
          <a:p>
            <a:pPr marL="457200" indent="-457200">
              <a:buFont typeface="+mj-lt"/>
              <a:buAutoNum type="arabicPeriod"/>
            </a:pPr>
            <a:r>
              <a:rPr lang="en-US" dirty="0"/>
              <a:t>Explain different components of blockchain.</a:t>
            </a:r>
          </a:p>
          <a:p>
            <a:pPr marL="457200" indent="-457200">
              <a:buFont typeface="+mj-lt"/>
              <a:buAutoNum type="arabicPeriod"/>
            </a:pPr>
            <a:r>
              <a:rPr lang="en-US" dirty="0"/>
              <a:t>Give understanding of blockchain transaction step by step.</a:t>
            </a:r>
          </a:p>
          <a:p>
            <a:pPr marL="457200" indent="-457200">
              <a:buFont typeface="+mj-lt"/>
              <a:buAutoNum type="arabicPeriod"/>
            </a:pPr>
            <a:r>
              <a:rPr lang="en-US" dirty="0"/>
              <a:t>Briefly explain the concept of decentralization.</a:t>
            </a:r>
          </a:p>
          <a:p>
            <a:pPr marL="457200" indent="-457200">
              <a:buFont typeface="+mj-lt"/>
              <a:buAutoNum type="arabicPeriod"/>
            </a:pPr>
            <a:r>
              <a:rPr lang="en-US" dirty="0"/>
              <a:t>What is distributed ledger technology? Explain in brief.</a:t>
            </a:r>
          </a:p>
          <a:p>
            <a:pPr marL="457200" indent="-457200">
              <a:buFont typeface="+mj-lt"/>
              <a:buAutoNum type="arabicPeriod"/>
            </a:pPr>
            <a:r>
              <a:rPr lang="en-US" dirty="0"/>
              <a:t>Explain types of blockchain.</a:t>
            </a:r>
          </a:p>
          <a:p>
            <a:pPr marL="457200" indent="-457200">
              <a:buFont typeface="+mj-lt"/>
              <a:buAutoNum type="arabicPeriod"/>
            </a:pPr>
            <a:r>
              <a:rPr lang="en-US" dirty="0"/>
              <a:t>Give fundamental working of consensus algorithm (any one).</a:t>
            </a:r>
          </a:p>
          <a:p>
            <a:pPr marL="457200" indent="-457200">
              <a:buFont typeface="+mj-lt"/>
              <a:buAutoNum type="arabicPeriod"/>
            </a:pPr>
            <a:r>
              <a:rPr lang="en-US" dirty="0"/>
              <a:t>What is cryptocurrency? Explain types of forking.</a:t>
            </a:r>
          </a:p>
          <a:p>
            <a:pPr marL="457200" indent="-457200">
              <a:buFont typeface="+mj-lt"/>
              <a:buAutoNum type="arabicPeriod"/>
            </a:pPr>
            <a:r>
              <a:rPr lang="en-US" dirty="0"/>
              <a:t>Describe the characteristics of cryptocurrency.</a:t>
            </a:r>
          </a:p>
          <a:p>
            <a:pPr marL="457200" indent="-457200">
              <a:buFont typeface="+mj-lt"/>
              <a:buAutoNum type="arabicPeriod"/>
            </a:pPr>
            <a:r>
              <a:rPr lang="en-US" dirty="0"/>
              <a:t>Explain altcoins in brief.</a:t>
            </a:r>
          </a:p>
          <a:p>
            <a:pPr marL="457200" indent="-457200">
              <a:buFont typeface="+mj-lt"/>
              <a:buAutoNum type="arabicPeriod"/>
            </a:pPr>
            <a:r>
              <a:rPr lang="en-US" dirty="0"/>
              <a:t>Explain concept of tokens.</a:t>
            </a:r>
          </a:p>
          <a:p>
            <a:pPr marL="457200" indent="-457200">
              <a:buFont typeface="+mj-lt"/>
              <a:buAutoNum type="arabicPeriod"/>
            </a:pPr>
            <a:r>
              <a:rPr lang="en-US" dirty="0"/>
              <a:t>Describe the cryptocurrency usage.</a:t>
            </a:r>
          </a:p>
          <a:p>
            <a:pPr marL="457200" indent="-457200">
              <a:buFont typeface="+mj-lt"/>
              <a:buAutoNum type="arabicPeriod"/>
            </a:pPr>
            <a:endParaRPr lang="en-US" dirty="0"/>
          </a:p>
          <a:p>
            <a:pPr marL="457200" indent="-457200">
              <a:buFont typeface="+mj-lt"/>
              <a:buAutoNum type="arabicPeriod"/>
            </a:pPr>
            <a:endParaRPr lang="en-IN" dirty="0"/>
          </a:p>
        </p:txBody>
      </p:sp>
    </p:spTree>
    <p:extLst>
      <p:ext uri="{BB962C8B-B14F-4D97-AF65-F5344CB8AC3E}">
        <p14:creationId xmlns:p14="http://schemas.microsoft.com/office/powerpoint/2010/main" val="3790864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vaseem.ghada@darshan.ac.in</a:t>
            </a:r>
            <a:endParaRPr lang="en-US" dirty="0"/>
          </a:p>
        </p:txBody>
      </p:sp>
      <p:sp>
        <p:nvSpPr>
          <p:cNvPr id="3" name="Text Placeholder 2"/>
          <p:cNvSpPr>
            <a:spLocks noGrp="1"/>
          </p:cNvSpPr>
          <p:nvPr>
            <p:ph type="body" sz="quarter" idx="12"/>
          </p:nvPr>
        </p:nvSpPr>
        <p:spPr/>
        <p:txBody>
          <a:bodyPr/>
          <a:lstStyle/>
          <a:p>
            <a:r>
              <a:rPr lang="en-IN" dirty="0"/>
              <a:t>9879531513</a:t>
            </a:r>
            <a:endParaRPr lang="en-US" dirty="0"/>
          </a:p>
        </p:txBody>
      </p:sp>
      <p:sp>
        <p:nvSpPr>
          <p:cNvPr id="4" name="Text Placeholder 3"/>
          <p:cNvSpPr>
            <a:spLocks noGrp="1"/>
          </p:cNvSpPr>
          <p:nvPr>
            <p:ph type="body" sz="quarter" idx="13"/>
          </p:nvPr>
        </p:nvSpPr>
        <p:spPr/>
        <p:txBody>
          <a:bodyPr/>
          <a:lstStyle/>
          <a:p>
            <a:r>
              <a:rPr lang="en-IN" dirty="0"/>
              <a:t>Master of Computer Application</a:t>
            </a:r>
            <a:endParaRPr lang="en-US" dirty="0"/>
          </a:p>
        </p:txBody>
      </p:sp>
      <p:sp>
        <p:nvSpPr>
          <p:cNvPr id="5" name="Text Placeholder 4"/>
          <p:cNvSpPr>
            <a:spLocks noGrp="1"/>
          </p:cNvSpPr>
          <p:nvPr>
            <p:ph type="body" sz="quarter" idx="14"/>
          </p:nvPr>
        </p:nvSpPr>
        <p:spPr/>
        <p:txBody>
          <a:bodyPr/>
          <a:lstStyle/>
          <a:p>
            <a:r>
              <a:rPr lang="en-IN" dirty="0"/>
              <a:t>Prof. </a:t>
            </a:r>
            <a:r>
              <a:rPr lang="en-IN" dirty="0" err="1"/>
              <a:t>Vaseem</a:t>
            </a:r>
            <a:r>
              <a:rPr lang="en-IN" dirty="0"/>
              <a:t> Ghada</a:t>
            </a:r>
            <a:endParaRPr lang="en-US" dirty="0"/>
          </a:p>
        </p:txBody>
      </p:sp>
      <p:sp>
        <p:nvSpPr>
          <p:cNvPr id="6" name="Text Placeholder 5"/>
          <p:cNvSpPr>
            <a:spLocks noGrp="1"/>
          </p:cNvSpPr>
          <p:nvPr>
            <p:ph type="body" sz="quarter" idx="16"/>
          </p:nvPr>
        </p:nvSpPr>
        <p:spPr/>
        <p:txBody>
          <a:bodyPr/>
          <a:lstStyle/>
          <a:p>
            <a:r>
              <a:rPr lang="en-IN" sz="1800" b="0" i="0" u="none" strike="noStrike" baseline="0" dirty="0">
                <a:latin typeface="Roboto Condensed" panose="02000000000000000000" pitchFamily="2" charset="0"/>
              </a:rPr>
              <a:t>Introduction to Advanced Technologies</a:t>
            </a:r>
            <a:r>
              <a:rPr lang="en-IN" dirty="0"/>
              <a:t> (</a:t>
            </a:r>
            <a:r>
              <a:rPr lang="en-US" dirty="0"/>
              <a:t>2305CS302</a:t>
            </a:r>
            <a:r>
              <a:rPr lang="en-IN" dirty="0"/>
              <a:t>)</a:t>
            </a:r>
          </a:p>
        </p:txBody>
      </p:sp>
      <p:pic>
        <p:nvPicPr>
          <p:cNvPr id="9" name="Picture Placeholder 8">
            <a:extLst>
              <a:ext uri="{FF2B5EF4-FFF2-40B4-BE49-F238E27FC236}">
                <a16:creationId xmlns:a16="http://schemas.microsoft.com/office/drawing/2014/main" id="{81532952-5DC9-EBAA-2638-5A28432E40E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21899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E7C47-8BB3-28BB-7187-6B90AF046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FA793-7183-FE94-4789-1C0DFA54CF99}"/>
              </a:ext>
            </a:extLst>
          </p:cNvPr>
          <p:cNvSpPr>
            <a:spLocks noGrp="1"/>
          </p:cNvSpPr>
          <p:nvPr>
            <p:ph type="title"/>
          </p:nvPr>
        </p:nvSpPr>
        <p:spPr>
          <a:xfrm>
            <a:off x="0" y="1"/>
            <a:ext cx="12192000" cy="711200"/>
          </a:xfrm>
        </p:spPr>
        <p:txBody>
          <a:bodyPr>
            <a:normAutofit/>
          </a:bodyPr>
          <a:lstStyle/>
          <a:p>
            <a:r>
              <a:rPr lang="en-US" dirty="0"/>
              <a:t>Bitcoin and Blockchain</a:t>
            </a:r>
          </a:p>
        </p:txBody>
      </p:sp>
      <p:sp>
        <p:nvSpPr>
          <p:cNvPr id="3" name="Content Placeholder 2">
            <a:extLst>
              <a:ext uri="{FF2B5EF4-FFF2-40B4-BE49-F238E27FC236}">
                <a16:creationId xmlns:a16="http://schemas.microsoft.com/office/drawing/2014/main" id="{744EB13C-455E-ABA4-CD6F-10483A83847B}"/>
              </a:ext>
            </a:extLst>
          </p:cNvPr>
          <p:cNvSpPr>
            <a:spLocks noGrp="1"/>
          </p:cNvSpPr>
          <p:nvPr>
            <p:ph idx="1"/>
          </p:nvPr>
        </p:nvSpPr>
        <p:spPr>
          <a:xfrm>
            <a:off x="131763" y="863600"/>
            <a:ext cx="11867404" cy="5591175"/>
          </a:xfrm>
        </p:spPr>
        <p:txBody>
          <a:bodyPr/>
          <a:lstStyle/>
          <a:p>
            <a:r>
              <a:rPr lang="en-US" dirty="0">
                <a:solidFill>
                  <a:srgbClr val="C00000"/>
                </a:solidFill>
              </a:rPr>
              <a:t>Meaning:</a:t>
            </a:r>
            <a:r>
              <a:rPr lang="en-US" dirty="0">
                <a:solidFill>
                  <a:schemeClr val="accent6"/>
                </a:solidFill>
              </a:rPr>
              <a:t> </a:t>
            </a:r>
            <a:r>
              <a:rPr lang="en-US" dirty="0"/>
              <a:t>Bitcoin is a cryptocurrency, while Blockchain is a ledger or database of information.</a:t>
            </a:r>
          </a:p>
          <a:p>
            <a:r>
              <a:rPr lang="en-IN" dirty="0">
                <a:solidFill>
                  <a:srgbClr val="C00000"/>
                </a:solidFill>
              </a:rPr>
              <a:t>Usage:</a:t>
            </a:r>
            <a:r>
              <a:rPr lang="en-IN" dirty="0">
                <a:solidFill>
                  <a:schemeClr val="accent6"/>
                </a:solidFill>
              </a:rPr>
              <a:t> </a:t>
            </a:r>
            <a:r>
              <a:rPr lang="en-IN" dirty="0"/>
              <a:t>Bitcoin is limited to currency transactions, while the blockchain has numerous applications.</a:t>
            </a:r>
          </a:p>
          <a:p>
            <a:r>
              <a:rPr lang="en-IN" dirty="0">
                <a:solidFill>
                  <a:srgbClr val="C00000"/>
                </a:solidFill>
              </a:rPr>
              <a:t>Transparency:</a:t>
            </a:r>
            <a:r>
              <a:rPr lang="en-IN" dirty="0">
                <a:solidFill>
                  <a:schemeClr val="accent6"/>
                </a:solidFill>
              </a:rPr>
              <a:t> </a:t>
            </a:r>
            <a:r>
              <a:rPr lang="en-IN" dirty="0"/>
              <a:t>Bitcoin has a high degree of anonymity.</a:t>
            </a:r>
          </a:p>
          <a:p>
            <a:r>
              <a:rPr lang="en-IN" dirty="0"/>
              <a:t>On the other hand, Blockchain is quite transparent as it is expected to work across multiple industry applications.</a:t>
            </a:r>
          </a:p>
          <a:p>
            <a:r>
              <a:rPr lang="en-US" dirty="0"/>
              <a:t>Though Bitcoin will continue to hold the coveted position of the world’s first decentralized cryptocurrency, its operational significance is considerably reducing with the blockchain technology taking the limelight into various industry sectors like Healthcare, Travel, Education, Government, and others.</a:t>
            </a:r>
            <a:endParaRPr lang="en-IN" dirty="0"/>
          </a:p>
        </p:txBody>
      </p:sp>
    </p:spTree>
    <p:extLst>
      <p:ext uri="{BB962C8B-B14F-4D97-AF65-F5344CB8AC3E}">
        <p14:creationId xmlns:p14="http://schemas.microsoft.com/office/powerpoint/2010/main" val="168232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14AC2-51F5-29E3-F292-3F7E39BA6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546EE-B5B1-FEFA-B332-67C2012DB8F4}"/>
              </a:ext>
            </a:extLst>
          </p:cNvPr>
          <p:cNvSpPr>
            <a:spLocks noGrp="1"/>
          </p:cNvSpPr>
          <p:nvPr>
            <p:ph type="title"/>
          </p:nvPr>
        </p:nvSpPr>
        <p:spPr>
          <a:xfrm>
            <a:off x="831849" y="1709738"/>
            <a:ext cx="10893985" cy="2852737"/>
          </a:xfrm>
        </p:spPr>
        <p:txBody>
          <a:bodyPr>
            <a:normAutofit/>
          </a:bodyPr>
          <a:lstStyle/>
          <a:p>
            <a:r>
              <a:rPr lang="en-US" sz="5000" dirty="0">
                <a:gradFill flip="none" rotWithShape="1">
                  <a:gsLst>
                    <a:gs pos="0">
                      <a:srgbClr val="88570A"/>
                    </a:gs>
                    <a:gs pos="53000">
                      <a:srgbClr val="E99718"/>
                    </a:gs>
                  </a:gsLst>
                  <a:lin ang="0" scaled="1"/>
                  <a:tileRect/>
                </a:gradFill>
              </a:rPr>
              <a:t>Origin of Blockchain, Blockchain Solution</a:t>
            </a:r>
          </a:p>
        </p:txBody>
      </p:sp>
      <p:sp>
        <p:nvSpPr>
          <p:cNvPr id="3" name="Text Placeholder 2">
            <a:extLst>
              <a:ext uri="{FF2B5EF4-FFF2-40B4-BE49-F238E27FC236}">
                <a16:creationId xmlns:a16="http://schemas.microsoft.com/office/drawing/2014/main" id="{FAD80954-0C45-F295-DBA4-3337022DC0E2}"/>
              </a:ext>
            </a:extLst>
          </p:cNvPr>
          <p:cNvSpPr>
            <a:spLocks noGrp="1"/>
          </p:cNvSpPr>
          <p:nvPr>
            <p:ph type="body" idx="1"/>
          </p:nvPr>
        </p:nvSpPr>
        <p:spPr/>
        <p:txBody>
          <a:bodyPr/>
          <a:lstStyle/>
          <a:p>
            <a:r>
              <a:rPr lang="en-US" dirty="0"/>
              <a:t>Section - 2</a:t>
            </a:r>
          </a:p>
        </p:txBody>
      </p:sp>
    </p:spTree>
    <p:extLst>
      <p:ext uri="{BB962C8B-B14F-4D97-AF65-F5344CB8AC3E}">
        <p14:creationId xmlns:p14="http://schemas.microsoft.com/office/powerpoint/2010/main" val="732760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CF7A6-C260-6038-5AC5-25248D9BA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E6EA44-AEFB-64D7-86FB-16BDEFAFA065}"/>
              </a:ext>
            </a:extLst>
          </p:cNvPr>
          <p:cNvSpPr>
            <a:spLocks noGrp="1"/>
          </p:cNvSpPr>
          <p:nvPr>
            <p:ph type="title"/>
          </p:nvPr>
        </p:nvSpPr>
        <p:spPr>
          <a:xfrm>
            <a:off x="0" y="1"/>
            <a:ext cx="12192000" cy="711200"/>
          </a:xfrm>
        </p:spPr>
        <p:txBody>
          <a:bodyPr>
            <a:normAutofit/>
          </a:bodyPr>
          <a:lstStyle/>
          <a:p>
            <a:r>
              <a:rPr lang="en-US" dirty="0"/>
              <a:t>Origin of Blockchain</a:t>
            </a:r>
          </a:p>
        </p:txBody>
      </p:sp>
      <p:sp>
        <p:nvSpPr>
          <p:cNvPr id="3" name="Content Placeholder 2">
            <a:extLst>
              <a:ext uri="{FF2B5EF4-FFF2-40B4-BE49-F238E27FC236}">
                <a16:creationId xmlns:a16="http://schemas.microsoft.com/office/drawing/2014/main" id="{8B545785-1C2B-5D96-2C0B-6897C9D99537}"/>
              </a:ext>
            </a:extLst>
          </p:cNvPr>
          <p:cNvSpPr>
            <a:spLocks noGrp="1"/>
          </p:cNvSpPr>
          <p:nvPr>
            <p:ph idx="1"/>
          </p:nvPr>
        </p:nvSpPr>
        <p:spPr>
          <a:xfrm>
            <a:off x="131763" y="863600"/>
            <a:ext cx="11867404" cy="5591175"/>
          </a:xfrm>
        </p:spPr>
        <p:txBody>
          <a:bodyPr/>
          <a:lstStyle/>
          <a:p>
            <a:r>
              <a:rPr lang="en-US" dirty="0"/>
              <a:t>1991: Concept introduced by Haber and Stornetta.</a:t>
            </a:r>
          </a:p>
          <a:p>
            <a:r>
              <a:rPr lang="en-US" dirty="0"/>
              <a:t>2008: Bitcoin launched by Satoshi Nakamoto.</a:t>
            </a:r>
          </a:p>
          <a:p>
            <a:r>
              <a:rPr lang="en-US" dirty="0"/>
              <a:t>First real-world application of blockchain technology.</a:t>
            </a:r>
          </a:p>
        </p:txBody>
      </p:sp>
    </p:spTree>
    <p:extLst>
      <p:ext uri="{BB962C8B-B14F-4D97-AF65-F5344CB8AC3E}">
        <p14:creationId xmlns:p14="http://schemas.microsoft.com/office/powerpoint/2010/main" val="25891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US" dirty="0"/>
              <a:t>1</a:t>
            </a:r>
            <a:r>
              <a:rPr lang="en-US" baseline="30000" dirty="0"/>
              <a:t>st</a:t>
            </a:r>
            <a:r>
              <a:rPr lang="en-US" dirty="0"/>
              <a:t>-Gen Blockchain (2008-2013): </a:t>
            </a:r>
            <a:r>
              <a:rPr lang="en-US" sz="3200" dirty="0"/>
              <a:t>The Origin of Bitcoin</a:t>
            </a:r>
            <a:endParaRPr lang="en-IN" dirty="0"/>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763" y="863600"/>
            <a:ext cx="11867404" cy="5591175"/>
          </a:xfrm>
        </p:spPr>
        <p:txBody>
          <a:bodyPr/>
          <a:lstStyle/>
          <a:p>
            <a:r>
              <a:rPr lang="en-US" dirty="0"/>
              <a:t>In </a:t>
            </a:r>
            <a:r>
              <a:rPr lang="en-US" dirty="0">
                <a:solidFill>
                  <a:srgbClr val="C00000"/>
                </a:solidFill>
              </a:rPr>
              <a:t>2009</a:t>
            </a:r>
            <a:r>
              <a:rPr lang="en-US" dirty="0"/>
              <a:t>, </a:t>
            </a:r>
            <a:r>
              <a:rPr lang="en-US" dirty="0">
                <a:solidFill>
                  <a:srgbClr val="C00000"/>
                </a:solidFill>
              </a:rPr>
              <a:t>Bitcoin</a:t>
            </a:r>
            <a:r>
              <a:rPr lang="en-US" dirty="0"/>
              <a:t> became the </a:t>
            </a:r>
            <a:r>
              <a:rPr lang="en-US" dirty="0">
                <a:solidFill>
                  <a:srgbClr val="C00000"/>
                </a:solidFill>
              </a:rPr>
              <a:t>first application </a:t>
            </a:r>
            <a:r>
              <a:rPr lang="en-US" dirty="0"/>
              <a:t>of </a:t>
            </a:r>
            <a:r>
              <a:rPr lang="en-US" dirty="0">
                <a:solidFill>
                  <a:srgbClr val="C00000"/>
                </a:solidFill>
              </a:rPr>
              <a:t>Blockchain technology</a:t>
            </a:r>
            <a:r>
              <a:rPr lang="en-US" dirty="0"/>
              <a:t>. </a:t>
            </a:r>
            <a:r>
              <a:rPr lang="en-US" dirty="0">
                <a:solidFill>
                  <a:srgbClr val="C00000"/>
                </a:solidFill>
              </a:rPr>
              <a:t>Satoshi Nakamoto</a:t>
            </a:r>
            <a:r>
              <a:rPr lang="en-US" dirty="0"/>
              <a:t> formed the </a:t>
            </a:r>
            <a:r>
              <a:rPr lang="en-US" dirty="0">
                <a:solidFill>
                  <a:srgbClr val="C00000"/>
                </a:solidFill>
              </a:rPr>
              <a:t>Genesis block</a:t>
            </a:r>
            <a:r>
              <a:rPr lang="en-US" dirty="0"/>
              <a:t>.</a:t>
            </a:r>
          </a:p>
          <a:p>
            <a:r>
              <a:rPr lang="en-US" dirty="0"/>
              <a:t>The first generation of blockchain promised </a:t>
            </a:r>
            <a:r>
              <a:rPr lang="en-US" dirty="0">
                <a:solidFill>
                  <a:srgbClr val="C00000"/>
                </a:solidFill>
              </a:rPr>
              <a:t>transparency</a:t>
            </a:r>
            <a:r>
              <a:rPr lang="en-US" dirty="0"/>
              <a:t>, </a:t>
            </a:r>
            <a:r>
              <a:rPr lang="en-US" dirty="0">
                <a:solidFill>
                  <a:srgbClr val="C00000"/>
                </a:solidFill>
              </a:rPr>
              <a:t>immutability</a:t>
            </a:r>
            <a:r>
              <a:rPr lang="en-US" dirty="0"/>
              <a:t>, </a:t>
            </a:r>
            <a:r>
              <a:rPr lang="en-US" dirty="0">
                <a:solidFill>
                  <a:srgbClr val="C00000"/>
                </a:solidFill>
              </a:rPr>
              <a:t>accountability</a:t>
            </a:r>
            <a:r>
              <a:rPr lang="en-US" dirty="0"/>
              <a:t> and </a:t>
            </a:r>
            <a:r>
              <a:rPr lang="en-US" dirty="0">
                <a:solidFill>
                  <a:srgbClr val="C00000"/>
                </a:solidFill>
              </a:rPr>
              <a:t>security</a:t>
            </a:r>
            <a:r>
              <a:rPr lang="en-US" dirty="0"/>
              <a:t> in transactions.</a:t>
            </a:r>
          </a:p>
          <a:p>
            <a:r>
              <a:rPr lang="en-US" dirty="0"/>
              <a:t>However, the protocols used in this necessitated the use of heavy mining hardware and significant resources leading to problems in scalability, interoperability, and speed.</a:t>
            </a:r>
          </a:p>
          <a:p>
            <a:r>
              <a:rPr lang="en-US" dirty="0"/>
              <a:t>To date, </a:t>
            </a:r>
            <a:r>
              <a:rPr lang="en-US" dirty="0">
                <a:solidFill>
                  <a:srgbClr val="C00000"/>
                </a:solidFill>
              </a:rPr>
              <a:t>Bitcoin</a:t>
            </a:r>
            <a:r>
              <a:rPr lang="en-US" dirty="0"/>
              <a:t> is one of the slowest </a:t>
            </a:r>
            <a:r>
              <a:rPr lang="en-US" dirty="0">
                <a:solidFill>
                  <a:srgbClr val="C00000"/>
                </a:solidFill>
              </a:rPr>
              <a:t>cryptocurrency</a:t>
            </a:r>
            <a:r>
              <a:rPr lang="en-US" dirty="0"/>
              <a:t>, taking about 10 minutes to confirm a transaction.</a:t>
            </a:r>
            <a:endParaRPr lang="en-IN" dirty="0"/>
          </a:p>
        </p:txBody>
      </p:sp>
    </p:spTree>
    <p:extLst>
      <p:ext uri="{BB962C8B-B14F-4D97-AF65-F5344CB8AC3E}">
        <p14:creationId xmlns:p14="http://schemas.microsoft.com/office/powerpoint/2010/main" val="348099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58784-030F-917E-B8EB-140DE496E0F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17641D-CADE-CDB1-9A2A-4709863C3E67}"/>
              </a:ext>
            </a:extLst>
          </p:cNvPr>
          <p:cNvSpPr>
            <a:spLocks noGrp="1"/>
          </p:cNvSpPr>
          <p:nvPr>
            <p:ph type="title"/>
          </p:nvPr>
        </p:nvSpPr>
        <p:spPr>
          <a:xfrm>
            <a:off x="0" y="1"/>
            <a:ext cx="12192000" cy="711200"/>
          </a:xfrm>
        </p:spPr>
        <p:txBody>
          <a:bodyPr>
            <a:noAutofit/>
          </a:bodyPr>
          <a:lstStyle/>
          <a:p>
            <a:r>
              <a:rPr lang="en-US" sz="3200" dirty="0"/>
              <a:t>2</a:t>
            </a:r>
            <a:r>
              <a:rPr lang="en-US" sz="3200" baseline="30000" dirty="0"/>
              <a:t>nd</a:t>
            </a:r>
            <a:r>
              <a:rPr lang="en-US" sz="3200" dirty="0"/>
              <a:t>-Gen Blockchain (2013-2015): Transactions with Smart Contracts</a:t>
            </a:r>
            <a:endParaRPr lang="en-IN" sz="3200" dirty="0"/>
          </a:p>
        </p:txBody>
      </p:sp>
      <p:sp>
        <p:nvSpPr>
          <p:cNvPr id="5" name="Content Placeholder 4">
            <a:extLst>
              <a:ext uri="{FF2B5EF4-FFF2-40B4-BE49-F238E27FC236}">
                <a16:creationId xmlns:a16="http://schemas.microsoft.com/office/drawing/2014/main" id="{BA8F03B1-ED6E-036D-6381-4C323141A4BC}"/>
              </a:ext>
            </a:extLst>
          </p:cNvPr>
          <p:cNvSpPr>
            <a:spLocks noGrp="1"/>
          </p:cNvSpPr>
          <p:nvPr>
            <p:ph idx="1"/>
          </p:nvPr>
        </p:nvSpPr>
        <p:spPr>
          <a:xfrm>
            <a:off x="131763" y="863600"/>
            <a:ext cx="11867404" cy="5591175"/>
          </a:xfrm>
        </p:spPr>
        <p:txBody>
          <a:bodyPr/>
          <a:lstStyle/>
          <a:p>
            <a:r>
              <a:rPr lang="en-US" dirty="0"/>
              <a:t>The </a:t>
            </a:r>
            <a:r>
              <a:rPr lang="en-US" dirty="0">
                <a:solidFill>
                  <a:srgbClr val="C00000"/>
                </a:solidFill>
              </a:rPr>
              <a:t>second-generation</a:t>
            </a:r>
            <a:r>
              <a:rPr lang="en-US" dirty="0"/>
              <a:t> sought to overcome the limitations of the Bitcoin. </a:t>
            </a:r>
          </a:p>
          <a:p>
            <a:r>
              <a:rPr lang="en-US" dirty="0"/>
              <a:t>Thus emerged </a:t>
            </a:r>
            <a:r>
              <a:rPr lang="en-US" dirty="0">
                <a:solidFill>
                  <a:srgbClr val="C00000"/>
                </a:solidFill>
              </a:rPr>
              <a:t>Ethereum</a:t>
            </a:r>
            <a:r>
              <a:rPr lang="en-US" dirty="0"/>
              <a:t> in </a:t>
            </a:r>
            <a:r>
              <a:rPr lang="en-US" dirty="0">
                <a:solidFill>
                  <a:srgbClr val="C00000"/>
                </a:solidFill>
              </a:rPr>
              <a:t>2013</a:t>
            </a:r>
            <a:r>
              <a:rPr lang="en-US" dirty="0"/>
              <a:t>, when it was realized that the underlying technology of </a:t>
            </a:r>
            <a:r>
              <a:rPr lang="en-US" dirty="0">
                <a:solidFill>
                  <a:srgbClr val="C00000"/>
                </a:solidFill>
              </a:rPr>
              <a:t>Bitcoin</a:t>
            </a:r>
            <a:r>
              <a:rPr lang="en-US" dirty="0"/>
              <a:t> could be used for all kinds of </a:t>
            </a:r>
            <a:r>
              <a:rPr lang="en-US" dirty="0">
                <a:solidFill>
                  <a:srgbClr val="C00000"/>
                </a:solidFill>
              </a:rPr>
              <a:t>B2C</a:t>
            </a:r>
            <a:r>
              <a:rPr lang="en-US" dirty="0"/>
              <a:t> and other general applications. </a:t>
            </a:r>
          </a:p>
          <a:p>
            <a:r>
              <a:rPr lang="en-US" dirty="0"/>
              <a:t>It still used the </a:t>
            </a:r>
            <a:r>
              <a:rPr lang="en-US" dirty="0">
                <a:solidFill>
                  <a:srgbClr val="C00000"/>
                </a:solidFill>
              </a:rPr>
              <a:t>Proof-of-work</a:t>
            </a:r>
            <a:r>
              <a:rPr lang="en-US" dirty="0"/>
              <a:t> algorithm and had less-than-optimal speed. </a:t>
            </a:r>
          </a:p>
          <a:p>
            <a:r>
              <a:rPr lang="en-US" dirty="0"/>
              <a:t>Though Ethereum required lesser energy to maintain, there were still concerns about future scalability. </a:t>
            </a:r>
          </a:p>
          <a:p>
            <a:r>
              <a:rPr lang="en-US" dirty="0"/>
              <a:t>However, with the hosting of Smart Contracts that made available new functionalities, Ethereum was the go-to blockchain for Enterprise use.</a:t>
            </a:r>
            <a:endParaRPr lang="en-IN" dirty="0"/>
          </a:p>
        </p:txBody>
      </p:sp>
    </p:spTree>
    <p:extLst>
      <p:ext uri="{BB962C8B-B14F-4D97-AF65-F5344CB8AC3E}">
        <p14:creationId xmlns:p14="http://schemas.microsoft.com/office/powerpoint/2010/main" val="1745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4.xml><?xml version="1.0" encoding="utf-8"?>
<a:theme xmlns:a="http://schemas.openxmlformats.org/drawingml/2006/main" name="1_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5.xml><?xml version="1.0" encoding="utf-8"?>
<a:theme xmlns:a="http://schemas.openxmlformats.org/drawingml/2006/main" name="3_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6.xml><?xml version="1.0" encoding="utf-8"?>
<a:theme xmlns:a="http://schemas.openxmlformats.org/drawingml/2006/main" name="2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9167</TotalTime>
  <Words>4297</Words>
  <Application>Microsoft Office PowerPoint</Application>
  <PresentationFormat>Widescreen</PresentationFormat>
  <Paragraphs>332</Paragraphs>
  <Slides>49</Slides>
  <Notes>0</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49</vt:i4>
      </vt:variant>
    </vt:vector>
  </HeadingPairs>
  <TitlesOfParts>
    <vt:vector size="62" baseType="lpstr">
      <vt:lpstr>Roboto Condensed</vt:lpstr>
      <vt:lpstr>Wingdings 2</vt:lpstr>
      <vt:lpstr>Wingdings</vt:lpstr>
      <vt:lpstr>Roboto Condensed Light</vt:lpstr>
      <vt:lpstr>Calibri</vt:lpstr>
      <vt:lpstr>Arial</vt:lpstr>
      <vt:lpstr>Wingdings 3</vt:lpstr>
      <vt:lpstr>Office Theme</vt:lpstr>
      <vt:lpstr>1_Office Theme</vt:lpstr>
      <vt:lpstr>VIdeo Lecture 16x9 Light Template</vt:lpstr>
      <vt:lpstr>1_VIdeo Lecture 16x9 Light Template</vt:lpstr>
      <vt:lpstr>3_VIdeo Lecture 16x9 Light Template</vt:lpstr>
      <vt:lpstr>2_Office Theme</vt:lpstr>
      <vt:lpstr>Unit-05  Fundamental of Blockchain  &amp; Cryptocurrency </vt:lpstr>
      <vt:lpstr>PowerPoint Presentation</vt:lpstr>
      <vt:lpstr>Introduction of Blockchain Technology</vt:lpstr>
      <vt:lpstr>Introduction</vt:lpstr>
      <vt:lpstr>Bitcoin and Blockchain</vt:lpstr>
      <vt:lpstr>Origin of Blockchain, Blockchain Solution</vt:lpstr>
      <vt:lpstr>Origin of Blockchain</vt:lpstr>
      <vt:lpstr>1st-Gen Blockchain (2008-2013): The Origin of Bitcoin</vt:lpstr>
      <vt:lpstr>2nd-Gen Blockchain (2013-2015): Transactions with Smart Contracts</vt:lpstr>
      <vt:lpstr>3rd-Gen Blockchain (2015-2018): Distributed Applications</vt:lpstr>
      <vt:lpstr>4th-Gen Blockchain (2018–Future)</vt:lpstr>
      <vt:lpstr>Traditional v/s Blockchain Transactions</vt:lpstr>
      <vt:lpstr>Components of Blockchain</vt:lpstr>
      <vt:lpstr>Components of Blockchain</vt:lpstr>
      <vt:lpstr>Components of Blockchain</vt:lpstr>
      <vt:lpstr>Blockchain Transaction in a Nutshell</vt:lpstr>
      <vt:lpstr>Blockchain Transaction in a Nutshell</vt:lpstr>
      <vt:lpstr>Centralization</vt:lpstr>
      <vt:lpstr>Decentralization</vt:lpstr>
      <vt:lpstr>Distributed Ledger Technology</vt:lpstr>
      <vt:lpstr>Distributed Ledger Technology</vt:lpstr>
      <vt:lpstr>Types of Blockchain - Private Blockchain, Public Blockchain</vt:lpstr>
      <vt:lpstr>Public Blockchain</vt:lpstr>
      <vt:lpstr>Public Blockchain</vt:lpstr>
      <vt:lpstr>Private Blockchain</vt:lpstr>
      <vt:lpstr>Private Blockchain</vt:lpstr>
      <vt:lpstr>Consensus Algorithm</vt:lpstr>
      <vt:lpstr>Proof of Work</vt:lpstr>
      <vt:lpstr>Proof of Elapsed Time</vt:lpstr>
      <vt:lpstr>Proof of Stake</vt:lpstr>
      <vt:lpstr>Delegated Proof of Stake</vt:lpstr>
      <vt:lpstr>Proof of Authority</vt:lpstr>
      <vt:lpstr>Practical Byzantine Fault Tolerance</vt:lpstr>
      <vt:lpstr>Proof of Stake Anonymous </vt:lpstr>
      <vt:lpstr>Proof of Importance </vt:lpstr>
      <vt:lpstr>Cryptocurrency</vt:lpstr>
      <vt:lpstr>What is Cryptocurrency?</vt:lpstr>
      <vt:lpstr>What is Cryptocurrency?</vt:lpstr>
      <vt:lpstr>The birth of Bitcoin</vt:lpstr>
      <vt:lpstr>The birth of Bitcoin</vt:lpstr>
      <vt:lpstr>Characteristics of Cryptocurrency</vt:lpstr>
      <vt:lpstr>Types of Cryptocurrency &amp; Usage</vt:lpstr>
      <vt:lpstr>Altcoins</vt:lpstr>
      <vt:lpstr>Tokens</vt:lpstr>
      <vt:lpstr>Altcoin v/s Tokens</vt:lpstr>
      <vt:lpstr>Cryptocurrency Usage</vt:lpstr>
      <vt:lpstr>Cryptocurrency Usage</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Vaseem Ghada</cp:lastModifiedBy>
  <cp:revision>1433</cp:revision>
  <dcterms:created xsi:type="dcterms:W3CDTF">2020-05-01T05:09:15Z</dcterms:created>
  <dcterms:modified xsi:type="dcterms:W3CDTF">2025-09-08T05:57:00Z</dcterms:modified>
</cp:coreProperties>
</file>